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2" r:id="rId2"/>
    <p:sldId id="257" r:id="rId3"/>
    <p:sldId id="263" r:id="rId4"/>
    <p:sldId id="259" r:id="rId5"/>
    <p:sldId id="265" r:id="rId6"/>
    <p:sldId id="264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35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10FB5C-8FE0-4F75-932D-A122561D97CC}" type="datetimeFigureOut">
              <a:rPr lang="fr-CA" smtClean="0"/>
              <a:t>2025-02-06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EB29AC-7799-40E7-B37F-4422E96C3D2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34161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/>
          </a:p>
        </p:txBody>
      </p:sp>
      <p:sp>
        <p:nvSpPr>
          <p:cNvPr id="5734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7626"/>
            <a:fld id="{FCBEEBD6-4A81-4B4A-95FF-B519EBFDB489}" type="slidenum">
              <a:rPr lang="fr-FR" smtClean="0"/>
              <a:pPr defTabSz="947626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4589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/>
          </a:p>
        </p:txBody>
      </p:sp>
      <p:sp>
        <p:nvSpPr>
          <p:cNvPr id="5734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476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BEEBD6-4A81-4B4A-95FF-B519EBFDB489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476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0598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12C9F-B8D9-4F8E-A528-3C2E5F081C66}" type="datetimeFigureOut">
              <a:rPr lang="fr-CA" smtClean="0"/>
              <a:t>2025-02-06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94A6-11D3-4CC1-9426-04B0052EA90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8365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12C9F-B8D9-4F8E-A528-3C2E5F081C66}" type="datetimeFigureOut">
              <a:rPr lang="fr-CA" smtClean="0"/>
              <a:t>2025-02-06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94A6-11D3-4CC1-9426-04B0052EA90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8282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12C9F-B8D9-4F8E-A528-3C2E5F081C66}" type="datetimeFigureOut">
              <a:rPr lang="fr-CA" smtClean="0"/>
              <a:t>2025-02-06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94A6-11D3-4CC1-9426-04B0052EA90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58322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12C9F-B8D9-4F8E-A528-3C2E5F081C66}" type="datetimeFigureOut">
              <a:rPr lang="fr-CA" smtClean="0"/>
              <a:t>2025-02-06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94A6-11D3-4CC1-9426-04B0052EA90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62609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12C9F-B8D9-4F8E-A528-3C2E5F081C66}" type="datetimeFigureOut">
              <a:rPr lang="fr-CA" smtClean="0"/>
              <a:t>2025-02-06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94A6-11D3-4CC1-9426-04B0052EA90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3013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12C9F-B8D9-4F8E-A528-3C2E5F081C66}" type="datetimeFigureOut">
              <a:rPr lang="fr-CA" smtClean="0"/>
              <a:t>2025-02-06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94A6-11D3-4CC1-9426-04B0052EA90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04437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12C9F-B8D9-4F8E-A528-3C2E5F081C66}" type="datetimeFigureOut">
              <a:rPr lang="fr-CA" smtClean="0"/>
              <a:t>2025-02-06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94A6-11D3-4CC1-9426-04B0052EA90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57287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12C9F-B8D9-4F8E-A528-3C2E5F081C66}" type="datetimeFigureOut">
              <a:rPr lang="fr-CA" smtClean="0"/>
              <a:t>2025-02-06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94A6-11D3-4CC1-9426-04B0052EA90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72787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12C9F-B8D9-4F8E-A528-3C2E5F081C66}" type="datetimeFigureOut">
              <a:rPr lang="fr-CA" smtClean="0"/>
              <a:t>2025-02-06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94A6-11D3-4CC1-9426-04B0052EA90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5931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12C9F-B8D9-4F8E-A528-3C2E5F081C66}" type="datetimeFigureOut">
              <a:rPr lang="fr-CA" smtClean="0"/>
              <a:t>2025-02-06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94A6-11D3-4CC1-9426-04B0052EA90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02639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12C9F-B8D9-4F8E-A528-3C2E5F081C66}" type="datetimeFigureOut">
              <a:rPr lang="fr-CA" smtClean="0"/>
              <a:t>2025-02-06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94A6-11D3-4CC1-9426-04B0052EA90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5375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12C9F-B8D9-4F8E-A528-3C2E5F081C66}" type="datetimeFigureOut">
              <a:rPr lang="fr-CA" smtClean="0"/>
              <a:t>2025-02-06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794A6-11D3-4CC1-9426-04B0052EA90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87119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D8167AE-097E-4164-B292-68D2BC78E5BA}"/>
              </a:ext>
            </a:extLst>
          </p:cNvPr>
          <p:cNvSpPr txBox="1"/>
          <p:nvPr/>
        </p:nvSpPr>
        <p:spPr>
          <a:xfrm>
            <a:off x="1905504" y="3059668"/>
            <a:ext cx="8540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 dirty="0"/>
              <a:t>Divulgation des affiliations, biais et conflits d’intérêts pour l’activité dans son ensemble </a:t>
            </a:r>
          </a:p>
        </p:txBody>
      </p:sp>
    </p:spTree>
    <p:extLst>
      <p:ext uri="{BB962C8B-B14F-4D97-AF65-F5344CB8AC3E}">
        <p14:creationId xmlns:p14="http://schemas.microsoft.com/office/powerpoint/2010/main" val="579446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903383" y="694063"/>
            <a:ext cx="1068636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 u="sng" dirty="0"/>
              <a:t>Diapositive indiquant la DIVULGATION du SOUTIEN pour l’activité</a:t>
            </a:r>
          </a:p>
          <a:p>
            <a:endParaRPr lang="fr-CA" dirty="0"/>
          </a:p>
          <a:p>
            <a:r>
              <a:rPr lang="fr-CA" sz="1600" dirty="0"/>
              <a:t>Cette formation a reçu du soutien financier, sous forme de {subvention non-restrictive à visée éducative/location de kiosques/autre} ou en service  de :</a:t>
            </a:r>
            <a:br>
              <a:rPr lang="fr-CA" sz="1600" dirty="0"/>
            </a:br>
            <a:endParaRPr lang="fr-CA" sz="1600" dirty="0"/>
          </a:p>
          <a:p>
            <a:r>
              <a:rPr lang="fr-CA" sz="1600" dirty="0"/>
              <a:t>Noms des partenaires :</a:t>
            </a:r>
          </a:p>
          <a:p>
            <a:pPr lvl="1"/>
            <a:endParaRPr lang="fr-CA" sz="1600" dirty="0"/>
          </a:p>
          <a:p>
            <a:pPr lvl="1"/>
            <a:endParaRPr lang="fr-CA" sz="1600" dirty="0"/>
          </a:p>
          <a:p>
            <a:pPr lvl="1"/>
            <a:endParaRPr lang="fr-CA" sz="1600" dirty="0"/>
          </a:p>
          <a:p>
            <a:pPr marL="0" lvl="1"/>
            <a:r>
              <a:rPr lang="fr-CA" sz="1600" dirty="0"/>
              <a:t>Nature du soutien :</a:t>
            </a:r>
            <a:br>
              <a:rPr lang="fr-CA" sz="1600" dirty="0"/>
            </a:br>
            <a:br>
              <a:rPr lang="fr-CA" sz="1600" dirty="0"/>
            </a:br>
            <a:endParaRPr lang="fr-CA" sz="1600" dirty="0"/>
          </a:p>
          <a:p>
            <a:pPr lvl="1"/>
            <a:endParaRPr lang="fr-CA" sz="1600" dirty="0"/>
          </a:p>
          <a:p>
            <a:r>
              <a:rPr lang="fr-CA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40844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3"/>
          <p:cNvSpPr>
            <a:spLocks noGrp="1"/>
          </p:cNvSpPr>
          <p:nvPr>
            <p:ph type="title"/>
          </p:nvPr>
        </p:nvSpPr>
        <p:spPr>
          <a:xfrm>
            <a:off x="2150974" y="1980"/>
            <a:ext cx="7890049" cy="114917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fr-CA" sz="2800" dirty="0"/>
              <a:t>Déclaration de conflit d’intérêts réels ou potentiels</a:t>
            </a:r>
            <a:br>
              <a:rPr lang="fr-CA" sz="2800" dirty="0"/>
            </a:br>
            <a:r>
              <a:rPr lang="fr-CA" sz="2000" dirty="0">
                <a:solidFill>
                  <a:srgbClr val="0070C0"/>
                </a:solidFill>
              </a:rPr>
              <a:t>(pour chaque membre du Comité scientifique ET du Comité organisateur)</a:t>
            </a:r>
            <a:endParaRPr lang="fr-FR" sz="2800" dirty="0">
              <a:solidFill>
                <a:srgbClr val="0070C0"/>
              </a:solidFill>
            </a:endParaRPr>
          </a:p>
        </p:txBody>
      </p:sp>
      <p:sp>
        <p:nvSpPr>
          <p:cNvPr id="15363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956512-9CAB-4C92-98D5-BFE0F687CB56}" type="slidenum">
              <a:rPr lang="fr-FR" smtClean="0"/>
              <a:pPr>
                <a:defRPr/>
              </a:pPr>
              <a:t>3</a:t>
            </a:fld>
            <a:endParaRPr lang="fr-FR">
              <a:latin typeface="Times" pitchFamily="18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667725"/>
              </p:ext>
            </p:extLst>
          </p:nvPr>
        </p:nvGraphicFramePr>
        <p:xfrm>
          <a:off x="1919536" y="2351112"/>
          <a:ext cx="8352927" cy="3467373"/>
        </p:xfrm>
        <a:graphic>
          <a:graphicData uri="http://schemas.openxmlformats.org/drawingml/2006/table">
            <a:tbl>
              <a:tblPr/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56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latin typeface="Arial"/>
                          <a:ea typeface="Calibri"/>
                          <a:cs typeface="Times New Roman"/>
                        </a:rPr>
                        <a:t>Nom 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latin typeface="Arial"/>
                          <a:ea typeface="Calibri"/>
                          <a:cs typeface="Times New Roman"/>
                        </a:rPr>
                        <a:t>Nom de L’organisme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latin typeface="Arial"/>
                          <a:ea typeface="Calibri"/>
                          <a:cs typeface="Times New Roman"/>
                        </a:rPr>
                        <a:t>Type d’affiliation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100" b="0" dirty="0">
                          <a:latin typeface="Arial"/>
                          <a:ea typeface="Calibri"/>
                          <a:cs typeface="Times New Roman"/>
                        </a:rPr>
                        <a:t>(Subvention, honoraires, conférenciers, actionnariat majoritaire, autres…)</a:t>
                      </a:r>
                      <a:endParaRPr lang="fr-FR" sz="1100" b="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400" b="1">
                          <a:latin typeface="Arial"/>
                          <a:ea typeface="Calibri"/>
                          <a:cs typeface="Times New Roman"/>
                        </a:rPr>
                        <a:t>Date</a:t>
                      </a:r>
                      <a:endParaRPr lang="fr-F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087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55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55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310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3087"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622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118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382415" y="988111"/>
            <a:ext cx="74271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120" marR="68580" algn="just"/>
            <a:r>
              <a:rPr lang="fr-CA" sz="1600" spc="-10" dirty="0">
                <a:latin typeface="Verdana" charset="0"/>
                <a:ea typeface="Verdana" charset="0"/>
                <a:cs typeface="Verdana" charset="0"/>
              </a:rPr>
              <a:t>En relation ou non avec le contenu de cette activité, j</a:t>
            </a:r>
            <a:r>
              <a:rPr lang="fr-CA" sz="1600" dirty="0">
                <a:latin typeface="Verdana" charset="0"/>
                <a:ea typeface="Verdana" charset="0"/>
                <a:cs typeface="Verdana" charset="0"/>
              </a:rPr>
              <a:t>’</a:t>
            </a:r>
            <a:r>
              <a:rPr lang="fr-CA" sz="1600" spc="-5" dirty="0">
                <a:latin typeface="Verdana" charset="0"/>
                <a:ea typeface="Verdana" charset="0"/>
                <a:cs typeface="Verdana" charset="0"/>
              </a:rPr>
              <a:t>a</a:t>
            </a:r>
            <a:r>
              <a:rPr lang="fr-CA" sz="1600" dirty="0">
                <a:latin typeface="Verdana" charset="0"/>
                <a:ea typeface="Verdana" charset="0"/>
                <a:cs typeface="Verdana" charset="0"/>
              </a:rPr>
              <a:t>i</a:t>
            </a:r>
            <a:r>
              <a:rPr lang="fr-CA" sz="1600" spc="-25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CA" sz="1600" dirty="0">
                <a:latin typeface="Verdana" charset="0"/>
                <a:ea typeface="Verdana" charset="0"/>
                <a:cs typeface="Verdana" charset="0"/>
              </a:rPr>
              <a:t>eu</a:t>
            </a:r>
            <a:r>
              <a:rPr lang="fr-CA" sz="1600" spc="-25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CA" sz="1600" u="sng" spc="-5" dirty="0">
                <a:latin typeface="Verdana" charset="0"/>
                <a:ea typeface="Verdana" charset="0"/>
                <a:cs typeface="Verdana" charset="0"/>
              </a:rPr>
              <a:t>a</a:t>
            </a:r>
            <a:r>
              <a:rPr lang="fr-CA" sz="1600" u="sng" dirty="0">
                <a:latin typeface="Verdana" charset="0"/>
                <a:ea typeface="Verdana" charset="0"/>
                <a:cs typeface="Verdana" charset="0"/>
              </a:rPr>
              <a:t>u</a:t>
            </a:r>
            <a:r>
              <a:rPr lang="fr-CA" sz="1600" u="sng" spc="-35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CA" sz="1600" u="sng" dirty="0">
                <a:latin typeface="Verdana" charset="0"/>
                <a:ea typeface="Verdana" charset="0"/>
                <a:cs typeface="Verdana" charset="0"/>
              </a:rPr>
              <a:t>co</a:t>
            </a:r>
            <a:r>
              <a:rPr lang="fr-CA" sz="1600" u="sng" spc="-20" dirty="0">
                <a:latin typeface="Verdana" charset="0"/>
                <a:ea typeface="Verdana" charset="0"/>
                <a:cs typeface="Verdana" charset="0"/>
              </a:rPr>
              <a:t>u</a:t>
            </a:r>
            <a:r>
              <a:rPr lang="fr-CA" sz="1600" u="sng" dirty="0">
                <a:latin typeface="Verdana" charset="0"/>
                <a:ea typeface="Verdana" charset="0"/>
                <a:cs typeface="Verdana" charset="0"/>
              </a:rPr>
              <a:t>rs</a:t>
            </a:r>
            <a:r>
              <a:rPr lang="fr-CA" sz="1600" u="sng" spc="-3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CA" sz="1600" u="sng" dirty="0">
                <a:latin typeface="Verdana" charset="0"/>
                <a:ea typeface="Verdana" charset="0"/>
                <a:cs typeface="Verdana" charset="0"/>
              </a:rPr>
              <a:t>des</a:t>
            </a:r>
            <a:r>
              <a:rPr lang="fr-CA" sz="1600" u="sng" spc="-3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CA" sz="1600" u="sng" dirty="0">
                <a:latin typeface="Verdana" charset="0"/>
                <a:ea typeface="Verdana" charset="0"/>
                <a:cs typeface="Verdana" charset="0"/>
              </a:rPr>
              <a:t>de</a:t>
            </a:r>
            <a:r>
              <a:rPr lang="fr-CA" sz="1600" u="sng" spc="-20" dirty="0">
                <a:latin typeface="Verdana" charset="0"/>
                <a:ea typeface="Verdana" charset="0"/>
                <a:cs typeface="Verdana" charset="0"/>
              </a:rPr>
              <a:t>u</a:t>
            </a:r>
            <a:r>
              <a:rPr lang="fr-CA" sz="1600" u="sng" dirty="0">
                <a:latin typeface="Verdana" charset="0"/>
                <a:ea typeface="Verdana" charset="0"/>
                <a:cs typeface="Verdana" charset="0"/>
              </a:rPr>
              <a:t>x</a:t>
            </a:r>
            <a:r>
              <a:rPr lang="fr-CA" sz="1600" u="sng" spc="-3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CA" sz="1600" u="sng" dirty="0">
                <a:latin typeface="Verdana" charset="0"/>
                <a:ea typeface="Verdana" charset="0"/>
                <a:cs typeface="Verdana" charset="0"/>
              </a:rPr>
              <a:t>der</a:t>
            </a:r>
            <a:r>
              <a:rPr lang="fr-CA" sz="1600" u="sng" spc="-5" dirty="0">
                <a:latin typeface="Verdana" charset="0"/>
                <a:ea typeface="Verdana" charset="0"/>
                <a:cs typeface="Verdana" charset="0"/>
              </a:rPr>
              <a:t>ni</a:t>
            </a:r>
            <a:r>
              <a:rPr lang="fr-CA" sz="1600" u="sng" spc="-15" dirty="0">
                <a:latin typeface="Verdana" charset="0"/>
                <a:ea typeface="Verdana" charset="0"/>
                <a:cs typeface="Verdana" charset="0"/>
              </a:rPr>
              <a:t>è</a:t>
            </a:r>
            <a:r>
              <a:rPr lang="fr-CA" sz="1600" u="sng" dirty="0">
                <a:latin typeface="Verdana" charset="0"/>
                <a:ea typeface="Verdana" charset="0"/>
                <a:cs typeface="Verdana" charset="0"/>
              </a:rPr>
              <a:t>res</a:t>
            </a:r>
            <a:r>
              <a:rPr lang="fr-CA" sz="1600" u="sng" spc="-3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CA" sz="1600" u="sng" spc="-5" dirty="0">
                <a:latin typeface="Verdana" charset="0"/>
                <a:ea typeface="Verdana" charset="0"/>
                <a:cs typeface="Verdana" charset="0"/>
              </a:rPr>
              <a:t>ann</a:t>
            </a:r>
            <a:r>
              <a:rPr lang="fr-CA" sz="1600" u="sng" dirty="0">
                <a:latin typeface="Verdana" charset="0"/>
                <a:ea typeface="Verdana" charset="0"/>
                <a:cs typeface="Verdana" charset="0"/>
              </a:rPr>
              <a:t>ées</a:t>
            </a:r>
            <a:r>
              <a:rPr lang="fr-CA" sz="1600" dirty="0">
                <a:latin typeface="Verdana" charset="0"/>
                <a:ea typeface="Verdana" charset="0"/>
                <a:cs typeface="Verdana" charset="0"/>
              </a:rPr>
              <a:t>,</a:t>
            </a:r>
            <a:r>
              <a:rPr lang="fr-CA" sz="1600" spc="-25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CA" sz="1600" spc="-5" dirty="0">
                <a:latin typeface="Verdana" charset="0"/>
                <a:ea typeface="Verdana" charset="0"/>
                <a:cs typeface="Verdana" charset="0"/>
              </a:rPr>
              <a:t>un</a:t>
            </a:r>
            <a:r>
              <a:rPr lang="fr-CA" sz="1600" dirty="0">
                <a:latin typeface="Verdana" charset="0"/>
                <a:ea typeface="Verdana" charset="0"/>
                <a:cs typeface="Verdana" charset="0"/>
              </a:rPr>
              <a:t>e</a:t>
            </a:r>
            <a:r>
              <a:rPr lang="fr-CA" sz="1600" spc="-20" dirty="0">
                <a:latin typeface="Verdana" charset="0"/>
                <a:ea typeface="Verdana" charset="0"/>
                <a:cs typeface="Verdana" charset="0"/>
              </a:rPr>
              <a:t> a</a:t>
            </a:r>
            <a:r>
              <a:rPr lang="fr-CA" sz="1600" dirty="0">
                <a:latin typeface="Verdana" charset="0"/>
                <a:ea typeface="Verdana" charset="0"/>
                <a:cs typeface="Verdana" charset="0"/>
              </a:rPr>
              <a:t>ff</a:t>
            </a:r>
            <a:r>
              <a:rPr lang="fr-CA" sz="1600" spc="-5" dirty="0">
                <a:latin typeface="Verdana" charset="0"/>
                <a:ea typeface="Verdana" charset="0"/>
                <a:cs typeface="Verdana" charset="0"/>
              </a:rPr>
              <a:t>iliati</a:t>
            </a:r>
            <a:r>
              <a:rPr lang="fr-CA" sz="1600" dirty="0">
                <a:latin typeface="Verdana" charset="0"/>
                <a:ea typeface="Verdana" charset="0"/>
                <a:cs typeface="Verdana" charset="0"/>
              </a:rPr>
              <a:t>on</a:t>
            </a:r>
            <a:r>
              <a:rPr lang="fr-CA" sz="1600" spc="-25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CA" sz="1600" dirty="0">
                <a:latin typeface="Verdana" charset="0"/>
                <a:ea typeface="Verdana" charset="0"/>
                <a:cs typeface="Verdana" charset="0"/>
              </a:rPr>
              <a:t>ou</a:t>
            </a:r>
            <a:r>
              <a:rPr lang="fr-CA" sz="1600" spc="-35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CA" sz="1600" dirty="0">
                <a:latin typeface="Verdana" charset="0"/>
                <a:ea typeface="Verdana" charset="0"/>
                <a:cs typeface="Verdana" charset="0"/>
              </a:rPr>
              <a:t>des</a:t>
            </a:r>
            <a:r>
              <a:rPr lang="fr-CA" sz="1600" spc="-1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CA" sz="1600" spc="-5" dirty="0">
                <a:latin typeface="Verdana" charset="0"/>
                <a:ea typeface="Verdana" charset="0"/>
                <a:cs typeface="Times New Roman" charset="0"/>
              </a:rPr>
              <a:t>int</a:t>
            </a:r>
            <a:r>
              <a:rPr lang="fr-CA" sz="1600" dirty="0">
                <a:latin typeface="Verdana" charset="0"/>
                <a:ea typeface="Verdana" charset="0"/>
                <a:cs typeface="Times New Roman" charset="0"/>
              </a:rPr>
              <a:t>é</a:t>
            </a:r>
            <a:r>
              <a:rPr lang="fr-CA" sz="1600" spc="5" dirty="0">
                <a:latin typeface="Verdana" charset="0"/>
                <a:ea typeface="Verdana" charset="0"/>
                <a:cs typeface="Times New Roman" charset="0"/>
              </a:rPr>
              <a:t>r</a:t>
            </a:r>
            <a:r>
              <a:rPr lang="fr-CA" sz="1600" dirty="0">
                <a:latin typeface="Verdana" charset="0"/>
                <a:ea typeface="Verdana" charset="0"/>
                <a:cs typeface="Times New Roman" charset="0"/>
              </a:rPr>
              <a:t>ê</a:t>
            </a:r>
            <a:r>
              <a:rPr lang="fr-CA" sz="1600" spc="-5" dirty="0">
                <a:latin typeface="Verdana" charset="0"/>
                <a:ea typeface="Verdana" charset="0"/>
                <a:cs typeface="Times New Roman" charset="0"/>
              </a:rPr>
              <a:t>t</a:t>
            </a:r>
            <a:r>
              <a:rPr lang="fr-CA" sz="1600" dirty="0">
                <a:latin typeface="Verdana" charset="0"/>
                <a:ea typeface="Verdana" charset="0"/>
                <a:cs typeface="Times New Roman" charset="0"/>
              </a:rPr>
              <a:t>s</a:t>
            </a:r>
            <a:r>
              <a:rPr lang="fr-CA" sz="1600" spc="-30" dirty="0">
                <a:latin typeface="Verdana" charset="0"/>
                <a:ea typeface="Verdana" charset="0"/>
                <a:cs typeface="Times New Roman" charset="0"/>
              </a:rPr>
              <a:t> </a:t>
            </a:r>
            <a:r>
              <a:rPr lang="fr-CA" sz="1600" dirty="0">
                <a:latin typeface="Verdana" charset="0"/>
                <a:ea typeface="Verdana" charset="0"/>
                <a:cs typeface="Times New Roman" charset="0"/>
              </a:rPr>
              <a:t>f</a:t>
            </a:r>
            <a:r>
              <a:rPr lang="fr-CA" sz="1600" spc="-5" dirty="0">
                <a:latin typeface="Verdana" charset="0"/>
                <a:ea typeface="Verdana" charset="0"/>
                <a:cs typeface="Times New Roman" charset="0"/>
              </a:rPr>
              <a:t>inan</a:t>
            </a:r>
            <a:r>
              <a:rPr lang="fr-CA" sz="1600" dirty="0">
                <a:latin typeface="Verdana" charset="0"/>
                <a:ea typeface="Verdana" charset="0"/>
                <a:cs typeface="Times New Roman" charset="0"/>
              </a:rPr>
              <a:t>c</a:t>
            </a:r>
            <a:r>
              <a:rPr lang="fr-CA" sz="1600" spc="-5" dirty="0">
                <a:latin typeface="Verdana" charset="0"/>
                <a:ea typeface="Verdana" charset="0"/>
                <a:cs typeface="Times New Roman" charset="0"/>
              </a:rPr>
              <a:t>i</a:t>
            </a:r>
            <a:r>
              <a:rPr lang="fr-CA" sz="1600" dirty="0">
                <a:latin typeface="Verdana" charset="0"/>
                <a:ea typeface="Verdana" charset="0"/>
                <a:cs typeface="Times New Roman" charset="0"/>
              </a:rPr>
              <a:t>e</a:t>
            </a:r>
            <a:r>
              <a:rPr lang="fr-CA" sz="1600" spc="5" dirty="0">
                <a:latin typeface="Verdana" charset="0"/>
                <a:ea typeface="Verdana" charset="0"/>
                <a:cs typeface="Times New Roman" charset="0"/>
              </a:rPr>
              <a:t>r</a:t>
            </a:r>
            <a:r>
              <a:rPr lang="fr-CA" sz="1600" dirty="0">
                <a:latin typeface="Verdana" charset="0"/>
                <a:ea typeface="Verdana" charset="0"/>
                <a:cs typeface="Times New Roman" charset="0"/>
              </a:rPr>
              <a:t>s</a:t>
            </a:r>
          </a:p>
          <a:p>
            <a:pPr marL="71120" marR="68580" algn="just"/>
            <a:r>
              <a:rPr lang="fr-CA" sz="1600" spc="-30" dirty="0">
                <a:latin typeface="Verdana" charset="0"/>
                <a:ea typeface="Verdana" charset="0"/>
                <a:cs typeface="Times New Roman" charset="0"/>
              </a:rPr>
              <a:t> ou </a:t>
            </a:r>
            <a:r>
              <a:rPr lang="fr-CA" sz="1600" dirty="0">
                <a:latin typeface="Verdana" charset="0"/>
                <a:ea typeface="Verdana" charset="0"/>
                <a:cs typeface="Times New Roman" charset="0"/>
              </a:rPr>
              <a:t>de</a:t>
            </a:r>
            <a:r>
              <a:rPr lang="fr-CA" sz="1600" spc="-20" dirty="0">
                <a:latin typeface="Verdana" charset="0"/>
                <a:ea typeface="Verdana" charset="0"/>
                <a:cs typeface="Times New Roman" charset="0"/>
              </a:rPr>
              <a:t> t</a:t>
            </a:r>
            <a:r>
              <a:rPr lang="fr-CA" sz="1600" dirty="0">
                <a:latin typeface="Verdana" charset="0"/>
                <a:ea typeface="Verdana" charset="0"/>
                <a:cs typeface="Times New Roman" charset="0"/>
              </a:rPr>
              <a:t>o</a:t>
            </a:r>
            <a:r>
              <a:rPr lang="fr-CA" sz="1600" spc="-5" dirty="0">
                <a:latin typeface="Verdana" charset="0"/>
                <a:ea typeface="Verdana" charset="0"/>
                <a:cs typeface="Times New Roman" charset="0"/>
              </a:rPr>
              <a:t>u</a:t>
            </a:r>
            <a:r>
              <a:rPr lang="fr-CA" sz="1600" dirty="0">
                <a:latin typeface="Verdana" charset="0"/>
                <a:ea typeface="Verdana" charset="0"/>
                <a:cs typeface="Times New Roman" charset="0"/>
              </a:rPr>
              <a:t>t o</a:t>
            </a:r>
            <a:r>
              <a:rPr lang="fr-CA" sz="1600" spc="-10" dirty="0">
                <a:latin typeface="Verdana" charset="0"/>
                <a:ea typeface="Verdana" charset="0"/>
                <a:cs typeface="Times New Roman" charset="0"/>
              </a:rPr>
              <a:t>r</a:t>
            </a:r>
            <a:r>
              <a:rPr lang="fr-CA" sz="1600" dirty="0">
                <a:latin typeface="Verdana" charset="0"/>
                <a:ea typeface="Verdana" charset="0"/>
                <a:cs typeface="Times New Roman" charset="0"/>
              </a:rPr>
              <a:t>dre</a:t>
            </a:r>
            <a:r>
              <a:rPr lang="fr-CA" sz="1600" spc="50" dirty="0">
                <a:latin typeface="Verdana" charset="0"/>
                <a:ea typeface="Verdana" charset="0"/>
                <a:cs typeface="Times New Roman" charset="0"/>
              </a:rPr>
              <a:t> </a:t>
            </a:r>
            <a:r>
              <a:rPr lang="fr-CA" sz="1600" spc="-5" dirty="0">
                <a:latin typeface="Verdana" charset="0"/>
                <a:ea typeface="Verdana" charset="0"/>
                <a:cs typeface="Times New Roman" charset="0"/>
              </a:rPr>
              <a:t>a</a:t>
            </a:r>
            <a:r>
              <a:rPr lang="fr-CA" sz="1600" spc="-10" dirty="0">
                <a:latin typeface="Verdana" charset="0"/>
                <a:ea typeface="Verdana" charset="0"/>
                <a:cs typeface="Times New Roman" charset="0"/>
              </a:rPr>
              <a:t>v</a:t>
            </a:r>
            <a:r>
              <a:rPr lang="fr-CA" sz="1600" dirty="0">
                <a:latin typeface="Verdana" charset="0"/>
                <a:ea typeface="Verdana" charset="0"/>
                <a:cs typeface="Times New Roman" charset="0"/>
              </a:rPr>
              <a:t>ec</a:t>
            </a:r>
            <a:r>
              <a:rPr lang="fr-CA" sz="1600" spc="55" dirty="0">
                <a:latin typeface="Verdana" charset="0"/>
                <a:ea typeface="Verdana" charset="0"/>
                <a:cs typeface="Times New Roman" charset="0"/>
              </a:rPr>
              <a:t> </a:t>
            </a:r>
            <a:r>
              <a:rPr lang="fr-CA" sz="1600" spc="-5" dirty="0">
                <a:latin typeface="Verdana" charset="0"/>
                <a:ea typeface="Verdana" charset="0"/>
                <a:cs typeface="Times New Roman" charset="0"/>
              </a:rPr>
              <a:t>un</a:t>
            </a:r>
            <a:r>
              <a:rPr lang="fr-CA" sz="1600" dirty="0">
                <a:latin typeface="Verdana" charset="0"/>
                <a:ea typeface="Verdana" charset="0"/>
                <a:cs typeface="Times New Roman" charset="0"/>
              </a:rPr>
              <a:t>e</a:t>
            </a:r>
            <a:r>
              <a:rPr lang="fr-CA" sz="1600" spc="65" dirty="0">
                <a:latin typeface="Verdana" charset="0"/>
                <a:ea typeface="Verdana" charset="0"/>
                <a:cs typeface="Times New Roman" charset="0"/>
              </a:rPr>
              <a:t> </a:t>
            </a:r>
            <a:r>
              <a:rPr lang="fr-CA" sz="1600" spc="-15" dirty="0">
                <a:latin typeface="Verdana" charset="0"/>
                <a:ea typeface="Verdana" charset="0"/>
                <a:cs typeface="Times New Roman" charset="0"/>
              </a:rPr>
              <a:t>s</a:t>
            </a:r>
            <a:r>
              <a:rPr lang="fr-CA" sz="1600" dirty="0">
                <a:latin typeface="Verdana" charset="0"/>
                <a:ea typeface="Verdana" charset="0"/>
                <a:cs typeface="Times New Roman" charset="0"/>
              </a:rPr>
              <a:t>oc</a:t>
            </a:r>
            <a:r>
              <a:rPr lang="fr-CA" sz="1600" spc="-5" dirty="0">
                <a:latin typeface="Verdana" charset="0"/>
                <a:ea typeface="Verdana" charset="0"/>
                <a:cs typeface="Times New Roman" charset="0"/>
              </a:rPr>
              <a:t>i</a:t>
            </a:r>
            <a:r>
              <a:rPr lang="fr-CA" sz="1600" dirty="0">
                <a:latin typeface="Verdana" charset="0"/>
                <a:ea typeface="Verdana" charset="0"/>
                <a:cs typeface="Times New Roman" charset="0"/>
              </a:rPr>
              <a:t>é</a:t>
            </a:r>
            <a:r>
              <a:rPr lang="fr-CA" sz="1600" spc="-5" dirty="0">
                <a:latin typeface="Verdana" charset="0"/>
                <a:ea typeface="Verdana" charset="0"/>
                <a:cs typeface="Times New Roman" charset="0"/>
              </a:rPr>
              <a:t>t</a:t>
            </a:r>
            <a:r>
              <a:rPr lang="fr-CA" sz="1600" dirty="0">
                <a:latin typeface="Verdana" charset="0"/>
                <a:ea typeface="Verdana" charset="0"/>
                <a:cs typeface="Times New Roman" charset="0"/>
              </a:rPr>
              <a:t>é</a:t>
            </a:r>
            <a:r>
              <a:rPr lang="fr-CA" sz="1600" spc="50" dirty="0">
                <a:latin typeface="Verdana" charset="0"/>
                <a:ea typeface="Verdana" charset="0"/>
                <a:cs typeface="Times New Roman" charset="0"/>
              </a:rPr>
              <a:t> à but lucratif </a:t>
            </a:r>
            <a:r>
              <a:rPr lang="fr-CA" sz="1600" b="1" dirty="0">
                <a:latin typeface="Verdana" charset="0"/>
                <a:ea typeface="Verdana" charset="0"/>
                <a:cs typeface="Times New Roman" charset="0"/>
              </a:rPr>
              <a:t>ou</a:t>
            </a:r>
            <a:r>
              <a:rPr lang="fr-CA" sz="1600" spc="60" dirty="0">
                <a:latin typeface="Verdana" charset="0"/>
                <a:ea typeface="Verdana" charset="0"/>
                <a:cs typeface="Times New Roman" charset="0"/>
              </a:rPr>
              <a:t> </a:t>
            </a:r>
            <a:r>
              <a:rPr lang="fr-CA" sz="1600" spc="-15" dirty="0">
                <a:latin typeface="Verdana" charset="0"/>
                <a:ea typeface="Verdana" charset="0"/>
                <a:cs typeface="Times New Roman" charset="0"/>
              </a:rPr>
              <a:t>j’estime que je dois divulguer à l’auditoire un intérêt ou une orientation particulière, non pécuniaire</a:t>
            </a:r>
            <a:r>
              <a:rPr lang="fr-CA" sz="1600" dirty="0">
                <a:latin typeface="Verdana" charset="0"/>
                <a:ea typeface="Verdana" charset="0"/>
                <a:cs typeface="Times New Roman" charset="0"/>
              </a:rPr>
              <a:t>.</a:t>
            </a:r>
            <a:endParaRPr lang="fr-FR" sz="1600" dirty="0">
              <a:latin typeface="Verdana" charset="0"/>
              <a:ea typeface="Verdana" charset="0"/>
              <a:cs typeface="Times New Roman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847528" y="5949281"/>
            <a:ext cx="8363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CA" dirty="0">
                <a:solidFill>
                  <a:srgbClr val="FF0000"/>
                </a:solidFill>
              </a:rPr>
              <a:t>S’il y a absence de conflits, la phrase suivante doit apparaître: « Je n’ai aucun conflit d’intérêts réel ou potentiel en lien ou non avec le contenu de cette activité. »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26973" y="2041355"/>
            <a:ext cx="111380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 u="sng" dirty="0"/>
              <a:t>Diapositive indiquant l’ATTÉNUATION DES SOURCES POTENTIELLES DE PARTIALITÉ pour l’activité dans son ensemble </a:t>
            </a:r>
          </a:p>
          <a:p>
            <a:endParaRPr lang="fr-CA" dirty="0"/>
          </a:p>
          <a:p>
            <a:r>
              <a:rPr lang="fr-CA" i="1" dirty="0"/>
              <a:t>{Le comité scientifique doit expliquer ici comment les sources potentielles de partialité commerciale identifiées dans la diapositive précédente ont été atténuées}</a:t>
            </a:r>
          </a:p>
          <a:p>
            <a:endParaRPr lang="fr-CA" i="1" dirty="0"/>
          </a:p>
          <a:p>
            <a:r>
              <a:rPr lang="fr-CA" i="1" dirty="0"/>
              <a:t>Si aucun potentiel de conflit à la diapositive précédente, indiquer sur cette diapo « Sans objet »</a:t>
            </a:r>
          </a:p>
        </p:txBody>
      </p:sp>
    </p:spTree>
    <p:extLst>
      <p:ext uri="{BB962C8B-B14F-4D97-AF65-F5344CB8AC3E}">
        <p14:creationId xmlns:p14="http://schemas.microsoft.com/office/powerpoint/2010/main" val="4071792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D8167AE-097E-4164-B292-68D2BC78E5BA}"/>
              </a:ext>
            </a:extLst>
          </p:cNvPr>
          <p:cNvSpPr txBox="1"/>
          <p:nvPr/>
        </p:nvSpPr>
        <p:spPr>
          <a:xfrm>
            <a:off x="831237" y="3059668"/>
            <a:ext cx="10712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b="1" dirty="0"/>
              <a:t>Divulgation des affiliations, biais et conflits d’intérêts pour les personnes ayant produit du contenu scientifique</a:t>
            </a:r>
          </a:p>
        </p:txBody>
      </p:sp>
    </p:spTree>
    <p:extLst>
      <p:ext uri="{BB962C8B-B14F-4D97-AF65-F5344CB8AC3E}">
        <p14:creationId xmlns:p14="http://schemas.microsoft.com/office/powerpoint/2010/main" val="4160580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3"/>
          <p:cNvSpPr>
            <a:spLocks noGrp="1"/>
          </p:cNvSpPr>
          <p:nvPr>
            <p:ph type="title"/>
          </p:nvPr>
        </p:nvSpPr>
        <p:spPr>
          <a:xfrm>
            <a:off x="2235426" y="77624"/>
            <a:ext cx="10515600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CA" sz="2800" dirty="0"/>
              <a:t>Déclaration de conflit d’intérêts réels ou potentiels</a:t>
            </a:r>
            <a:br>
              <a:rPr lang="fr-CA" sz="2800" dirty="0"/>
            </a:br>
            <a:r>
              <a:rPr lang="fr-CA" sz="1600" b="1" dirty="0">
                <a:solidFill>
                  <a:srgbClr val="00B0F0"/>
                </a:solidFill>
              </a:rPr>
              <a:t>Nom du conférencier/animateur/modérateur/auteur/autre : ____________________</a:t>
            </a:r>
            <a:endParaRPr lang="fr-FR" sz="1600" b="1" dirty="0">
              <a:solidFill>
                <a:srgbClr val="00B0F0"/>
              </a:solidFill>
            </a:endParaRPr>
          </a:p>
        </p:txBody>
      </p:sp>
      <p:sp>
        <p:nvSpPr>
          <p:cNvPr id="15363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956512-9CAB-4C92-98D5-BFE0F687CB56}" type="slidenum">
              <a:rPr lang="fr-FR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6</a:t>
            </a:fld>
            <a:endParaRPr lang="fr-FR">
              <a:solidFill>
                <a:prstClr val="black">
                  <a:tint val="75000"/>
                </a:prstClr>
              </a:solidFill>
              <a:latin typeface="Times" pitchFamily="18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/>
          </p:nvPr>
        </p:nvGraphicFramePr>
        <p:xfrm>
          <a:off x="2135561" y="2852937"/>
          <a:ext cx="7704855" cy="2136227"/>
        </p:xfrm>
        <a:graphic>
          <a:graphicData uri="http://schemas.openxmlformats.org/drawingml/2006/table">
            <a:tbl>
              <a:tblPr/>
              <a:tblGrid>
                <a:gridCol w="24724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8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3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latin typeface="Arial"/>
                          <a:ea typeface="Calibri"/>
                          <a:cs typeface="Times New Roman"/>
                        </a:rPr>
                        <a:t>Nom de l’organisme</a:t>
                      </a:r>
                      <a:endParaRPr lang="fr-F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400" b="1" dirty="0">
                          <a:latin typeface="Arial"/>
                          <a:ea typeface="Calibri"/>
                          <a:cs typeface="Times New Roman"/>
                        </a:rPr>
                        <a:t>Type d’affiliation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100" b="0" dirty="0">
                          <a:latin typeface="Arial"/>
                          <a:ea typeface="Calibri"/>
                          <a:cs typeface="Times New Roman"/>
                        </a:rPr>
                        <a:t>(Subvention, honoraires, conférenciers, actionnariat majoritaire, autres…)</a:t>
                      </a:r>
                      <a:endParaRPr lang="fr-FR" sz="11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A" sz="1400" b="1">
                          <a:latin typeface="Arial"/>
                          <a:ea typeface="Calibri"/>
                          <a:cs typeface="Times New Roman"/>
                        </a:rPr>
                        <a:t>Date</a:t>
                      </a:r>
                      <a:endParaRPr lang="fr-F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794">
                <a:tc>
                  <a:txBody>
                    <a:bodyPr/>
                    <a:lstStyle/>
                    <a:p>
                      <a:endParaRPr lang="fr-CA" dirty="0"/>
                    </a:p>
                    <a:p>
                      <a:endParaRPr lang="fr-FR" dirty="0"/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393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393">
                <a:tc>
                  <a:txBody>
                    <a:bodyPr/>
                    <a:lstStyle/>
                    <a:p>
                      <a:endParaRPr lang="fr-CA" dirty="0"/>
                    </a:p>
                    <a:p>
                      <a:endParaRPr lang="fr-FR" dirty="0"/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30262" marR="302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130387" y="1122307"/>
            <a:ext cx="76328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120" marR="68580" algn="just"/>
            <a:r>
              <a:rPr lang="fr-CA" spc="-10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En relation ou non avec le contenu de cette présentation, j</a:t>
            </a:r>
            <a:r>
              <a:rPr lang="fr-CA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’</a:t>
            </a:r>
            <a:r>
              <a:rPr lang="fr-CA" spc="-5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a</a:t>
            </a:r>
            <a:r>
              <a:rPr lang="fr-CA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i</a:t>
            </a:r>
            <a:r>
              <a:rPr lang="fr-CA" spc="-25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CA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eu</a:t>
            </a:r>
            <a:r>
              <a:rPr lang="fr-CA" spc="-25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CA" u="sng" spc="-5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a</a:t>
            </a:r>
            <a:r>
              <a:rPr lang="fr-CA" u="sng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u</a:t>
            </a:r>
            <a:r>
              <a:rPr lang="fr-CA" u="sng" spc="-35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CA" u="sng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co</a:t>
            </a:r>
            <a:r>
              <a:rPr lang="fr-CA" u="sng" spc="-20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u</a:t>
            </a:r>
            <a:r>
              <a:rPr lang="fr-CA" u="sng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rs</a:t>
            </a:r>
            <a:r>
              <a:rPr lang="fr-CA" u="sng" spc="-30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CA" u="sng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des</a:t>
            </a:r>
            <a:r>
              <a:rPr lang="fr-CA" u="sng" spc="-30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CA" u="sng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de</a:t>
            </a:r>
            <a:r>
              <a:rPr lang="fr-CA" u="sng" spc="-20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u</a:t>
            </a:r>
            <a:r>
              <a:rPr lang="fr-CA" u="sng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x</a:t>
            </a:r>
            <a:r>
              <a:rPr lang="fr-CA" u="sng" spc="-30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CA" u="sng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der</a:t>
            </a:r>
            <a:r>
              <a:rPr lang="fr-CA" u="sng" spc="-5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ni</a:t>
            </a:r>
            <a:r>
              <a:rPr lang="fr-CA" u="sng" spc="-15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è</a:t>
            </a:r>
            <a:r>
              <a:rPr lang="fr-CA" u="sng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res</a:t>
            </a:r>
            <a:r>
              <a:rPr lang="fr-CA" u="sng" spc="-30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CA" u="sng" spc="-5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ann</a:t>
            </a:r>
            <a:r>
              <a:rPr lang="fr-CA" u="sng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ées</a:t>
            </a:r>
            <a:r>
              <a:rPr lang="fr-CA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,</a:t>
            </a:r>
            <a:r>
              <a:rPr lang="fr-CA" spc="-25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CA" spc="-5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un</a:t>
            </a:r>
            <a:r>
              <a:rPr lang="fr-CA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e</a:t>
            </a:r>
            <a:r>
              <a:rPr lang="fr-CA" spc="-20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 a</a:t>
            </a:r>
            <a:r>
              <a:rPr lang="fr-CA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ff</a:t>
            </a:r>
            <a:r>
              <a:rPr lang="fr-CA" spc="-5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iliati</a:t>
            </a:r>
            <a:r>
              <a:rPr lang="fr-CA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on</a:t>
            </a:r>
            <a:r>
              <a:rPr lang="fr-CA" spc="-25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CA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ou</a:t>
            </a:r>
            <a:r>
              <a:rPr lang="fr-CA" spc="-35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CA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des</a:t>
            </a:r>
            <a:r>
              <a:rPr lang="fr-CA" spc="-10" dirty="0">
                <a:solidFill>
                  <a:prstClr val="black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fr-CA" spc="-5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int</a:t>
            </a:r>
            <a:r>
              <a:rPr lang="fr-CA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é</a:t>
            </a:r>
            <a:r>
              <a:rPr lang="fr-CA" spc="5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r</a:t>
            </a:r>
            <a:r>
              <a:rPr lang="fr-CA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ê</a:t>
            </a:r>
            <a:r>
              <a:rPr lang="fr-CA" spc="-5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t</a:t>
            </a:r>
            <a:r>
              <a:rPr lang="fr-CA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s</a:t>
            </a:r>
            <a:r>
              <a:rPr lang="fr-CA" spc="-30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 </a:t>
            </a:r>
            <a:r>
              <a:rPr lang="fr-CA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f</a:t>
            </a:r>
            <a:r>
              <a:rPr lang="fr-CA" spc="-5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inan</a:t>
            </a:r>
            <a:r>
              <a:rPr lang="fr-CA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c</a:t>
            </a:r>
            <a:r>
              <a:rPr lang="fr-CA" spc="-5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i</a:t>
            </a:r>
            <a:r>
              <a:rPr lang="fr-CA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e</a:t>
            </a:r>
            <a:r>
              <a:rPr lang="fr-CA" spc="5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r</a:t>
            </a:r>
            <a:r>
              <a:rPr lang="fr-CA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s </a:t>
            </a:r>
            <a:r>
              <a:rPr lang="fr-CA" spc="-30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ou </a:t>
            </a:r>
            <a:r>
              <a:rPr lang="fr-CA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de</a:t>
            </a:r>
            <a:r>
              <a:rPr lang="fr-CA" spc="-20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 t</a:t>
            </a:r>
            <a:r>
              <a:rPr lang="fr-CA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o</a:t>
            </a:r>
            <a:r>
              <a:rPr lang="fr-CA" spc="-5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u</a:t>
            </a:r>
            <a:r>
              <a:rPr lang="fr-CA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t o</a:t>
            </a:r>
            <a:r>
              <a:rPr lang="fr-CA" spc="-10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r</a:t>
            </a:r>
            <a:r>
              <a:rPr lang="fr-CA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dre</a:t>
            </a:r>
            <a:r>
              <a:rPr lang="fr-CA" spc="50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 </a:t>
            </a:r>
            <a:r>
              <a:rPr lang="fr-CA" spc="-5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a</a:t>
            </a:r>
            <a:r>
              <a:rPr lang="fr-CA" spc="-10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v</a:t>
            </a:r>
            <a:r>
              <a:rPr lang="fr-CA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ec</a:t>
            </a:r>
            <a:r>
              <a:rPr lang="fr-CA" spc="55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 </a:t>
            </a:r>
            <a:r>
              <a:rPr lang="fr-CA" spc="-5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un</a:t>
            </a:r>
            <a:r>
              <a:rPr lang="fr-CA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e</a:t>
            </a:r>
            <a:r>
              <a:rPr lang="fr-CA" spc="65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 </a:t>
            </a:r>
            <a:r>
              <a:rPr lang="fr-CA" spc="-15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s</a:t>
            </a:r>
            <a:r>
              <a:rPr lang="fr-CA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oc</a:t>
            </a:r>
            <a:r>
              <a:rPr lang="fr-CA" spc="-5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i</a:t>
            </a:r>
            <a:r>
              <a:rPr lang="fr-CA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é</a:t>
            </a:r>
            <a:r>
              <a:rPr lang="fr-CA" spc="-5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t</a:t>
            </a:r>
            <a:r>
              <a:rPr lang="fr-CA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é</a:t>
            </a:r>
            <a:r>
              <a:rPr lang="fr-CA" spc="50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 à but lucratif </a:t>
            </a:r>
            <a:r>
              <a:rPr lang="fr-CA" b="1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ou</a:t>
            </a:r>
            <a:r>
              <a:rPr lang="fr-CA" spc="60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 </a:t>
            </a:r>
            <a:r>
              <a:rPr lang="fr-CA" spc="-15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j’estime que je dois divulguer à l’auditoire un intérêt ou une orientation particulière, non pécuniaire</a:t>
            </a:r>
            <a:r>
              <a:rPr lang="fr-CA" dirty="0">
                <a:solidFill>
                  <a:prstClr val="black"/>
                </a:solidFill>
                <a:latin typeface="Verdana" charset="0"/>
                <a:ea typeface="Verdana" charset="0"/>
                <a:cs typeface="Times New Roman" charset="0"/>
              </a:rPr>
              <a:t>.</a:t>
            </a:r>
            <a:r>
              <a:rPr lang="fr-CA" b="1" dirty="0">
                <a:solidFill>
                  <a:prstClr val="black"/>
                </a:solidFill>
                <a:latin typeface="Calibri"/>
              </a:rPr>
              <a:t>	</a:t>
            </a:r>
            <a:endParaRPr lang="fr-FR" dirty="0">
              <a:solidFill>
                <a:prstClr val="black"/>
              </a:solidFill>
              <a:latin typeface="Calibri"/>
            </a:endParaRPr>
          </a:p>
          <a:p>
            <a:endParaRPr lang="fr-F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981200" y="5373217"/>
            <a:ext cx="7931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solidFill>
                  <a:srgbClr val="FF0000"/>
                </a:solidFill>
                <a:latin typeface="Calibri"/>
              </a:rPr>
              <a:t>S’il y a absence de conflits, la phrase suivante doit apparaître: « Je n’ai aucun conflit d’intérêts réel ou potentiel en lien ou non avec le contenu de cette présentation. »</a:t>
            </a:r>
          </a:p>
        </p:txBody>
      </p:sp>
    </p:spTree>
    <p:extLst>
      <p:ext uri="{BB962C8B-B14F-4D97-AF65-F5344CB8AC3E}">
        <p14:creationId xmlns:p14="http://schemas.microsoft.com/office/powerpoint/2010/main" val="12065716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399</Words>
  <Application>Microsoft Office PowerPoint</Application>
  <PresentationFormat>Grand écran</PresentationFormat>
  <Paragraphs>37</Paragraphs>
  <Slides>6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</vt:lpstr>
      <vt:lpstr>Times New Roman</vt:lpstr>
      <vt:lpstr>Verdana</vt:lpstr>
      <vt:lpstr>Thème Office</vt:lpstr>
      <vt:lpstr>Présentation PowerPoint</vt:lpstr>
      <vt:lpstr>Présentation PowerPoint</vt:lpstr>
      <vt:lpstr>Déclaration de conflit d’intérêts réels ou potentiels (pour chaque membre du Comité scientifique ET du Comité organisateur)</vt:lpstr>
      <vt:lpstr>Présentation PowerPoint</vt:lpstr>
      <vt:lpstr>Présentation PowerPoint</vt:lpstr>
      <vt:lpstr>Déclaration de conflit d’intérêts réels ou potentiels Nom du conférencier/animateur/modérateur/auteur/autre : ____________________</vt:lpstr>
    </vt:vector>
  </TitlesOfParts>
  <Company>UdeM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Beaudoin Sylvie</dc:creator>
  <cp:lastModifiedBy>Isabelle Lareau</cp:lastModifiedBy>
  <cp:revision>16</cp:revision>
  <dcterms:created xsi:type="dcterms:W3CDTF">2018-08-09T13:51:21Z</dcterms:created>
  <dcterms:modified xsi:type="dcterms:W3CDTF">2025-02-06T21:25:30Z</dcterms:modified>
</cp:coreProperties>
</file>