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2"/>
  </p:notesMasterIdLst>
  <p:handoutMasterIdLst>
    <p:handoutMasterId r:id="rId23"/>
  </p:handoutMasterIdLst>
  <p:sldIdLst>
    <p:sldId id="256" r:id="rId5"/>
    <p:sldId id="260" r:id="rId6"/>
    <p:sldId id="261" r:id="rId7"/>
    <p:sldId id="262" r:id="rId8"/>
    <p:sldId id="257" r:id="rId9"/>
    <p:sldId id="274" r:id="rId10"/>
    <p:sldId id="277" r:id="rId11"/>
    <p:sldId id="258" r:id="rId12"/>
    <p:sldId id="278" r:id="rId13"/>
    <p:sldId id="279" r:id="rId14"/>
    <p:sldId id="280" r:id="rId15"/>
    <p:sldId id="283" r:id="rId16"/>
    <p:sldId id="281" r:id="rId17"/>
    <p:sldId id="282" r:id="rId18"/>
    <p:sldId id="273" r:id="rId19"/>
    <p:sldId id="276" r:id="rId20"/>
    <p:sldId id="284"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8A9F6-678D-7D41-7D26-AF0E9513D261}" v="178" dt="2025-03-26T13:58:59.1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83"/>
    <p:restoredTop sz="94554"/>
  </p:normalViewPr>
  <p:slideViewPr>
    <p:cSldViewPr snapToGrid="0" snapToObjects="1">
      <p:cViewPr varScale="1">
        <p:scale>
          <a:sx n="109" d="100"/>
          <a:sy n="109" d="100"/>
        </p:scale>
        <p:origin x="3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7E7068-4269-9F4F-B55A-C77B57C10EE3}" type="datetimeFigureOut">
              <a:rPr lang="fr-CA" smtClean="0"/>
              <a:t>2025-03-26</a:t>
            </a:fld>
            <a:endParaRPr lang="fr-CA"/>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D08881-8822-F942-8053-A598B62A864A}" type="slidenum">
              <a:rPr lang="fr-CA" smtClean="0"/>
              <a:t>‹N°›</a:t>
            </a:fld>
            <a:endParaRPr lang="fr-CA"/>
          </a:p>
        </p:txBody>
      </p:sp>
    </p:spTree>
    <p:extLst>
      <p:ext uri="{BB962C8B-B14F-4D97-AF65-F5344CB8AC3E}">
        <p14:creationId xmlns:p14="http://schemas.microsoft.com/office/powerpoint/2010/main" val="5703894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59E0D-B83F-684D-B854-89575565AABC}" type="datetimeFigureOut">
              <a:rPr lang="fr-CA" smtClean="0"/>
              <a:t>2025-03-26</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7744E-AB12-FD4F-A235-C79358BB9E7E}" type="slidenum">
              <a:rPr lang="fr-CA" smtClean="0"/>
              <a:t>‹N°›</a:t>
            </a:fld>
            <a:endParaRPr lang="fr-CA"/>
          </a:p>
        </p:txBody>
      </p:sp>
    </p:spTree>
    <p:extLst>
      <p:ext uri="{BB962C8B-B14F-4D97-AF65-F5344CB8AC3E}">
        <p14:creationId xmlns:p14="http://schemas.microsoft.com/office/powerpoint/2010/main" val="16614206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fr-CA"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1" name="Google Shape;13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fr-CA"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Cliquez et modifiez le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endParaRPr lang="fr-CA"/>
          </a:p>
        </p:txBody>
      </p:sp>
      <p:sp>
        <p:nvSpPr>
          <p:cNvPr id="4" name="Espace réservé de la date 3"/>
          <p:cNvSpPr>
            <a:spLocks noGrp="1"/>
          </p:cNvSpPr>
          <p:nvPr>
            <p:ph type="dt" sz="half" idx="10"/>
          </p:nvPr>
        </p:nvSpPr>
        <p:spPr/>
        <p:txBody>
          <a:bodyPr/>
          <a:lstStyle/>
          <a:p>
            <a:fld id="{6C8BFCED-6950-7F43-BF58-C04E4D605E29}" type="datetime1">
              <a:rPr lang="fr-CA" smtClean="0"/>
              <a:t>2025-03-26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212959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endParaRPr lang="fr-C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B0B39E3-640A-1142-84E3-26DBDA000799}" type="datetime1">
              <a:rPr lang="fr-CA" smtClean="0"/>
              <a:t>2025-03-26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8553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Cliquez et modifiez le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01F40F01-4012-8C46-A6CA-BC1ECC0B236D}" type="datetime1">
              <a:rPr lang="fr-CA" smtClean="0"/>
              <a:t>2025-03-26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89850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endParaRPr lang="fr-C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0D59216C-C7BD-4642-82C0-81901082021A}" type="datetime1">
              <a:rPr lang="fr-CA" smtClean="0"/>
              <a:t>2025-03-26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125120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Cliquez et modifiez le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B4E0563-CE75-C744-BEE0-2837BC2621C6}" type="datetime1">
              <a:rPr lang="fr-CA" smtClean="0"/>
              <a:t>2025-03-26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1100909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835158FB-F7D2-7647-BBD1-F12D1ACF95BD}" type="datetime1">
              <a:rPr lang="fr-CA" smtClean="0"/>
              <a:t>2025-03-26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271553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Cliquez et modifiez le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F84662C6-5919-6C45-A6C2-3F1A8B770957}" type="datetime1">
              <a:rPr lang="fr-CA" smtClean="0"/>
              <a:t>2025-03-26</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590218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endParaRPr lang="fr-CA"/>
          </a:p>
        </p:txBody>
      </p:sp>
      <p:sp>
        <p:nvSpPr>
          <p:cNvPr id="3" name="Espace réservé de la date 2"/>
          <p:cNvSpPr>
            <a:spLocks noGrp="1"/>
          </p:cNvSpPr>
          <p:nvPr>
            <p:ph type="dt" sz="half" idx="10"/>
          </p:nvPr>
        </p:nvSpPr>
        <p:spPr/>
        <p:txBody>
          <a:bodyPr/>
          <a:lstStyle/>
          <a:p>
            <a:fld id="{C002D8A4-F436-6449-BFCF-EC34C53BEB6E}" type="datetime1">
              <a:rPr lang="fr-CA" smtClean="0"/>
              <a:t>2025-03-26</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57758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D9CFD4-E88F-D249-B05D-7426BA47EBB9}" type="datetime1">
              <a:rPr lang="fr-CA" smtClean="0"/>
              <a:t>2025-03-26</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80351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99FB156-2C53-8040-B809-2CC3CD7D444F}" type="datetime1">
              <a:rPr lang="fr-CA" smtClean="0"/>
              <a:t>2025-03-26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1283919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CE663C9-FBB6-2E44-909F-359FCEEDD71F}" type="datetime1">
              <a:rPr lang="fr-CA" smtClean="0"/>
              <a:t>2025-03-26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823CFCF3-4485-804A-A9B9-92A9FEB4BEA3}" type="slidenum">
              <a:rPr lang="fr-CA" smtClean="0"/>
              <a:t>‹N°›</a:t>
            </a:fld>
            <a:endParaRPr lang="fr-CA"/>
          </a:p>
        </p:txBody>
      </p:sp>
    </p:spTree>
    <p:extLst>
      <p:ext uri="{BB962C8B-B14F-4D97-AF65-F5344CB8AC3E}">
        <p14:creationId xmlns:p14="http://schemas.microsoft.com/office/powerpoint/2010/main" val="924443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Cliquez et modifiez le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C0A0F-83FD-6B4B-B9AA-5A7DD6FBB0D5}" type="datetime1">
              <a:rPr lang="fr-CA" smtClean="0"/>
              <a:t>2025-03-26</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CFCF3-4485-804A-A9B9-92A9FEB4BEA3}" type="slidenum">
              <a:rPr lang="fr-CA" smtClean="0"/>
              <a:t>‹N°›</a:t>
            </a:fld>
            <a:endParaRPr lang="fr-CA"/>
          </a:p>
        </p:txBody>
      </p:sp>
    </p:spTree>
    <p:extLst>
      <p:ext uri="{BB962C8B-B14F-4D97-AF65-F5344CB8AC3E}">
        <p14:creationId xmlns:p14="http://schemas.microsoft.com/office/powerpoint/2010/main" val="2102250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lincalc.com/Stats/NNT.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bib.umontreal.ca/gerer-diffuser/droit-auteur/guide-droit-auteur?tab=5246280" TargetMode="External"/><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hyperlink" Target="https://unsplash.com/" TargetMode="External"/><Relationship Id="rId21" Type="http://schemas.openxmlformats.org/officeDocument/2006/relationships/image" Target="../media/image18.png"/><Relationship Id="rId7" Type="http://schemas.openxmlformats.org/officeDocument/2006/relationships/image" Target="../media/image7.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hyperlink" Target="https://bib.umontreal.ca/nous-joindre/bibliothecaires-disciplinaires" TargetMode="Externa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hyperlink" Target="https://creativecommons.org/about/cclicenses/" TargetMode="External"/><Relationship Id="rId11" Type="http://schemas.openxmlformats.org/officeDocument/2006/relationships/hyperlink" Target="https://bib.umontreal.ca/citer/styles-bibliographiques/vancouver" TargetMode="External"/><Relationship Id="rId5" Type="http://schemas.openxmlformats.org/officeDocument/2006/relationships/hyperlink" Target="https://fabriquerel.org/rel-disponibles/#1652981199867-3c07486c-93f9" TargetMode="External"/><Relationship Id="rId15" Type="http://schemas.openxmlformats.org/officeDocument/2006/relationships/image" Target="../media/image12.png"/><Relationship Id="rId10" Type="http://schemas.openxmlformats.org/officeDocument/2006/relationships/image" Target="../media/image8.png"/><Relationship Id="rId19" Type="http://schemas.openxmlformats.org/officeDocument/2006/relationships/image" Target="../media/image16.png"/><Relationship Id="rId4" Type="http://schemas.openxmlformats.org/officeDocument/2006/relationships/hyperlink" Target="https://wordpress.org/openverse/?referrer=creativecommons.org&amp;q" TargetMode="External"/><Relationship Id="rId9" Type="http://schemas.openxmlformats.org/officeDocument/2006/relationships/hyperlink" Target="https://bib.umontreal.ca/guides/types-documents/images?tab=5239982" TargetMode="External"/><Relationship Id="rId14" Type="http://schemas.openxmlformats.org/officeDocument/2006/relationships/image" Target="../media/image11.png"/><Relationship Id="rId22" Type="http://schemas.openxmlformats.org/officeDocument/2006/relationships/image" Target="../media/image1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rancais.umontreal.ca/fileadmin/francophonie/documents/Guide_de_redaction_inclusive/UdeM_Guide-ecriture-inclusiv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pu.umontreal.ca/accue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qdpcm.ca/wp-content/uploads/2017/04/La-r%C3%A9daction-dobjectifs-rendue-facil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20418" y="618780"/>
            <a:ext cx="9925878" cy="2387600"/>
          </a:xfrm>
        </p:spPr>
        <p:txBody>
          <a:bodyPr>
            <a:normAutofit fontScale="90000"/>
          </a:bodyPr>
          <a:lstStyle/>
          <a:p>
            <a:r>
              <a:rPr lang="fr-CA" dirty="0"/>
              <a:t>Titre</a:t>
            </a:r>
            <a:br>
              <a:rPr lang="fr-CA" dirty="0"/>
            </a:br>
            <a:r>
              <a:rPr lang="fr-CA" dirty="0"/>
              <a:t> </a:t>
            </a:r>
            <a:br>
              <a:rPr lang="fr-CA" dirty="0"/>
            </a:br>
            <a:r>
              <a:rPr lang="fr-CA" dirty="0"/>
              <a:t>Sous-titre</a:t>
            </a:r>
          </a:p>
        </p:txBody>
      </p:sp>
      <p:sp>
        <p:nvSpPr>
          <p:cNvPr id="3" name="Sous-titre 2"/>
          <p:cNvSpPr>
            <a:spLocks noGrp="1"/>
          </p:cNvSpPr>
          <p:nvPr>
            <p:ph type="subTitle" idx="1"/>
          </p:nvPr>
        </p:nvSpPr>
        <p:spPr>
          <a:xfrm>
            <a:off x="1524000" y="5111336"/>
            <a:ext cx="9144000" cy="1655762"/>
          </a:xfrm>
        </p:spPr>
        <p:txBody>
          <a:bodyPr>
            <a:noAutofit/>
          </a:bodyPr>
          <a:lstStyle/>
          <a:p>
            <a:endParaRPr lang="fr-CA" sz="1800" dirty="0"/>
          </a:p>
          <a:p>
            <a:endParaRPr lang="fr-CA" sz="1800" dirty="0"/>
          </a:p>
          <a:p>
            <a:endParaRPr lang="fr-CA" sz="1800" dirty="0"/>
          </a:p>
        </p:txBody>
      </p:sp>
      <p:sp>
        <p:nvSpPr>
          <p:cNvPr id="4" name="Sous-titre 2"/>
          <p:cNvSpPr txBox="1">
            <a:spLocks/>
          </p:cNvSpPr>
          <p:nvPr/>
        </p:nvSpPr>
        <p:spPr>
          <a:xfrm>
            <a:off x="1424609" y="5269672"/>
            <a:ext cx="9144000"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fr-CA" sz="1800" dirty="0">
              <a:solidFill>
                <a:srgbClr val="FF0000"/>
              </a:solidFill>
            </a:endParaRPr>
          </a:p>
          <a:p>
            <a:r>
              <a:rPr lang="fr-CA" sz="2000" dirty="0"/>
              <a:t>Crédits : </a:t>
            </a:r>
            <a:r>
              <a:rPr lang="fr-CA" sz="2000" dirty="0">
                <a:solidFill>
                  <a:schemeClr val="accent1">
                    <a:lumMod val="75000"/>
                  </a:schemeClr>
                </a:solidFill>
              </a:rPr>
              <a:t>Le cas échéant nommez ceux à qui vous voulez donner du crédit pour avoir aidé à faire cette présentation</a:t>
            </a:r>
          </a:p>
          <a:p>
            <a:endParaRPr lang="fr-CA" sz="1800" dirty="0">
              <a:solidFill>
                <a:srgbClr val="FF0000"/>
              </a:solidFill>
            </a:endParaRPr>
          </a:p>
        </p:txBody>
      </p:sp>
      <p:sp>
        <p:nvSpPr>
          <p:cNvPr id="5" name="Sous-titre 2"/>
          <p:cNvSpPr txBox="1">
            <a:spLocks/>
          </p:cNvSpPr>
          <p:nvPr/>
        </p:nvSpPr>
        <p:spPr>
          <a:xfrm>
            <a:off x="1411357" y="3534742"/>
            <a:ext cx="9144000"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fr-CA" sz="2800" dirty="0">
              <a:solidFill>
                <a:srgbClr val="FF0000"/>
              </a:solidFill>
            </a:endParaRPr>
          </a:p>
          <a:p>
            <a:r>
              <a:rPr lang="fr-CA" sz="2800" dirty="0"/>
              <a:t>Nom et fonction</a:t>
            </a:r>
          </a:p>
          <a:p>
            <a:r>
              <a:rPr lang="fr-CA" sz="2800" dirty="0"/>
              <a:t>Contexte de la présentation</a:t>
            </a:r>
          </a:p>
          <a:p>
            <a:endParaRPr lang="fr-CA" sz="2800" dirty="0">
              <a:solidFill>
                <a:srgbClr val="FF0000"/>
              </a:solidFill>
            </a:endParaRPr>
          </a:p>
        </p:txBody>
      </p:sp>
    </p:spTree>
    <p:extLst>
      <p:ext uri="{BB962C8B-B14F-4D97-AF65-F5344CB8AC3E}">
        <p14:creationId xmlns:p14="http://schemas.microsoft.com/office/powerpoint/2010/main" val="18817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endParaRPr lang="fr-CA" dirty="0"/>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10</a:t>
            </a:fld>
            <a:endParaRPr lang="fr-CA"/>
          </a:p>
        </p:txBody>
      </p:sp>
      <p:sp>
        <p:nvSpPr>
          <p:cNvPr id="6" name="Titre 1"/>
          <p:cNvSpPr txBox="1">
            <a:spLocks/>
          </p:cNvSpPr>
          <p:nvPr/>
        </p:nvSpPr>
        <p:spPr>
          <a:xfrm>
            <a:off x="838200" y="1729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CA" dirty="0"/>
          </a:p>
        </p:txBody>
      </p:sp>
      <p:sp>
        <p:nvSpPr>
          <p:cNvPr id="8" name="Rectangle 7"/>
          <p:cNvSpPr/>
          <p:nvPr/>
        </p:nvSpPr>
        <p:spPr>
          <a:xfrm>
            <a:off x="2263493" y="172969"/>
            <a:ext cx="8037548" cy="954107"/>
          </a:xfrm>
          <a:prstGeom prst="rect">
            <a:avLst/>
          </a:prstGeom>
        </p:spPr>
        <p:txBody>
          <a:bodyPr wrap="square">
            <a:spAutoFit/>
          </a:bodyPr>
          <a:lstStyle/>
          <a:p>
            <a:r>
              <a:rPr lang="fr-FR" sz="2800" b="1" dirty="0"/>
              <a:t>Les personnes centenaires à Okinawa au Japon mangent une diète qui est à 96</a:t>
            </a:r>
            <a:r>
              <a:rPr lang="fr-FR" sz="2800" b="1"/>
              <a:t>% végétarienne</a:t>
            </a:r>
            <a:endParaRPr lang="fr-FR" sz="2800" b="1" dirty="0"/>
          </a:p>
        </p:txBody>
      </p:sp>
      <p:sp>
        <p:nvSpPr>
          <p:cNvPr id="2" name="Rectangle 1"/>
          <p:cNvSpPr/>
          <p:nvPr/>
        </p:nvSpPr>
        <p:spPr>
          <a:xfrm>
            <a:off x="5283200" y="6354247"/>
            <a:ext cx="7416800" cy="369332"/>
          </a:xfrm>
          <a:prstGeom prst="rect">
            <a:avLst/>
          </a:prstGeom>
        </p:spPr>
        <p:txBody>
          <a:bodyPr wrap="square">
            <a:spAutoFit/>
          </a:bodyPr>
          <a:lstStyle/>
          <a:p>
            <a:r>
              <a:rPr lang="fr-FR" b="1" dirty="0" err="1"/>
              <a:t>Annals</a:t>
            </a:r>
            <a:r>
              <a:rPr lang="fr-FR" b="1" dirty="0"/>
              <a:t> of the </a:t>
            </a:r>
            <a:r>
              <a:rPr lang="fr-FR" b="1" dirty="0" err="1"/>
              <a:t>Academy</a:t>
            </a:r>
            <a:r>
              <a:rPr lang="fr-FR" b="1" dirty="0"/>
              <a:t> of Sciences - Volume 1114: 434–455 (2007)</a:t>
            </a:r>
            <a:endParaRPr lang="fr-CA" dirty="0"/>
          </a:p>
        </p:txBody>
      </p:sp>
      <p:pic>
        <p:nvPicPr>
          <p:cNvPr id="15" name="Image 14"/>
          <p:cNvPicPr>
            <a:picLocks noChangeAspect="1"/>
          </p:cNvPicPr>
          <p:nvPr/>
        </p:nvPicPr>
        <p:blipFill rotWithShape="1">
          <a:blip r:embed="rId2"/>
          <a:srcRect l="-1654" t="27569" r="-891" b="19126"/>
          <a:stretch/>
        </p:blipFill>
        <p:spPr>
          <a:xfrm>
            <a:off x="1893745" y="1488067"/>
            <a:ext cx="7913439" cy="4868283"/>
          </a:xfrm>
          <a:prstGeom prst="rect">
            <a:avLst/>
          </a:prstGeom>
        </p:spPr>
      </p:pic>
      <p:sp>
        <p:nvSpPr>
          <p:cNvPr id="16" name="Cadre 15"/>
          <p:cNvSpPr/>
          <p:nvPr/>
        </p:nvSpPr>
        <p:spPr>
          <a:xfrm>
            <a:off x="6451600" y="3149599"/>
            <a:ext cx="3014133" cy="1303867"/>
          </a:xfrm>
          <a:prstGeom prst="frame">
            <a:avLst/>
          </a:prstGeom>
          <a:solidFill>
            <a:srgbClr val="FF0000"/>
          </a:solidFill>
          <a:ln w="635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sp>
        <p:nvSpPr>
          <p:cNvPr id="17" name="Cadre 16"/>
          <p:cNvSpPr/>
          <p:nvPr/>
        </p:nvSpPr>
        <p:spPr>
          <a:xfrm>
            <a:off x="1761067" y="3149599"/>
            <a:ext cx="3143917" cy="1303867"/>
          </a:xfrm>
          <a:prstGeom prst="frame">
            <a:avLst/>
          </a:prstGeom>
          <a:solidFill>
            <a:srgbClr val="FF0000"/>
          </a:solidFill>
          <a:ln w="635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chemeClr val="tx1"/>
              </a:solidFill>
            </a:endParaRPr>
          </a:p>
        </p:txBody>
      </p:sp>
      <p:sp>
        <p:nvSpPr>
          <p:cNvPr id="18" name="ZoneTexte 17"/>
          <p:cNvSpPr txBox="1"/>
          <p:nvPr/>
        </p:nvSpPr>
        <p:spPr>
          <a:xfrm rot="19864914">
            <a:off x="3546147" y="4723118"/>
            <a:ext cx="2947987" cy="707886"/>
          </a:xfrm>
          <a:prstGeom prst="rect">
            <a:avLst/>
          </a:prstGeom>
          <a:noFill/>
        </p:spPr>
        <p:txBody>
          <a:bodyPr wrap="none" rtlCol="0">
            <a:spAutoFit/>
          </a:bodyPr>
          <a:lstStyle/>
          <a:p>
            <a:r>
              <a:rPr lang="fr-CA" sz="4000" b="1">
                <a:ln w="10160">
                  <a:solidFill>
                    <a:schemeClr val="accent5"/>
                  </a:solidFill>
                  <a:prstDash val="solid"/>
                </a:ln>
                <a:noFill/>
                <a:effectLst>
                  <a:outerShdw blurRad="38100" dist="22860" dir="5400000" algn="tl" rotWithShape="0">
                    <a:srgbClr val="000000">
                      <a:alpha val="30000"/>
                    </a:srgbClr>
                  </a:outerShdw>
                </a:effectLst>
              </a:rPr>
              <a:t>Bon </a:t>
            </a:r>
            <a:r>
              <a:rPr lang="fr-CA" sz="4000" b="1" dirty="0">
                <a:ln w="10160">
                  <a:solidFill>
                    <a:schemeClr val="accent5"/>
                  </a:solidFill>
                  <a:prstDash val="solid"/>
                </a:ln>
                <a:noFill/>
                <a:effectLst>
                  <a:outerShdw blurRad="38100" dist="22860" dir="5400000" algn="tl" rotWithShape="0">
                    <a:srgbClr val="000000">
                      <a:alpha val="30000"/>
                    </a:srgbClr>
                  </a:outerShdw>
                </a:effectLst>
              </a:rPr>
              <a:t>exemple</a:t>
            </a:r>
          </a:p>
        </p:txBody>
      </p:sp>
      <p:sp>
        <p:nvSpPr>
          <p:cNvPr id="19" name="Bulle rectangulaire à coins arrondis 18"/>
          <p:cNvSpPr/>
          <p:nvPr/>
        </p:nvSpPr>
        <p:spPr>
          <a:xfrm>
            <a:off x="0" y="0"/>
            <a:ext cx="2210750" cy="939190"/>
          </a:xfrm>
          <a:prstGeom prst="wedgeRoundRectCallout">
            <a:avLst>
              <a:gd name="adj1" fmla="val 57064"/>
              <a:gd name="adj2" fmla="val 98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Le titre explique </a:t>
            </a:r>
            <a:r>
              <a:rPr lang="fr-CA"/>
              <a:t>le tableau</a:t>
            </a:r>
            <a:endParaRPr lang="fr-CA" dirty="0"/>
          </a:p>
        </p:txBody>
      </p:sp>
      <p:sp>
        <p:nvSpPr>
          <p:cNvPr id="20" name="Bulle rectangulaire à coins arrondis 19"/>
          <p:cNvSpPr/>
          <p:nvPr/>
        </p:nvSpPr>
        <p:spPr>
          <a:xfrm>
            <a:off x="9807185" y="1403543"/>
            <a:ext cx="2384816" cy="1479736"/>
          </a:xfrm>
          <a:prstGeom prst="wedgeRoundRectCallout">
            <a:avLst>
              <a:gd name="adj1" fmla="val -72080"/>
              <a:gd name="adj2" fmla="val 47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On a gardé l’essentiel sur le tableau pour le message </a:t>
            </a:r>
            <a:r>
              <a:rPr lang="fr-CA"/>
              <a:t>à expliquer</a:t>
            </a:r>
            <a:endParaRPr lang="fr-CA" dirty="0"/>
          </a:p>
        </p:txBody>
      </p:sp>
      <p:sp>
        <p:nvSpPr>
          <p:cNvPr id="21" name="Bulle rectangulaire à coins arrondis 20"/>
          <p:cNvSpPr/>
          <p:nvPr/>
        </p:nvSpPr>
        <p:spPr>
          <a:xfrm>
            <a:off x="9807184" y="4389002"/>
            <a:ext cx="2384816" cy="1479736"/>
          </a:xfrm>
          <a:prstGeom prst="wedgeRoundRectCallout">
            <a:avLst>
              <a:gd name="adj1" fmla="val -67820"/>
              <a:gd name="adj2" fmla="val -436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Les données les plus importantes sont mises en évidence</a:t>
            </a:r>
          </a:p>
        </p:txBody>
      </p:sp>
      <p:sp>
        <p:nvSpPr>
          <p:cNvPr id="22" name="Bulle rectangulaire à coins arrondis 21"/>
          <p:cNvSpPr/>
          <p:nvPr/>
        </p:nvSpPr>
        <p:spPr>
          <a:xfrm>
            <a:off x="64944" y="6157326"/>
            <a:ext cx="2077232" cy="747901"/>
          </a:xfrm>
          <a:prstGeom prst="wedgeRoundRectCallout">
            <a:avLst>
              <a:gd name="adj1" fmla="val 139274"/>
              <a:gd name="adj2" fmla="val 59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a:t>Références</a:t>
            </a:r>
            <a:endParaRPr lang="fr-CA" dirty="0"/>
          </a:p>
        </p:txBody>
      </p:sp>
    </p:spTree>
    <p:extLst>
      <p:ext uri="{BB962C8B-B14F-4D97-AF65-F5344CB8AC3E}">
        <p14:creationId xmlns:p14="http://schemas.microsoft.com/office/powerpoint/2010/main" val="5163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Données scientifiques basées sur les évidences</a:t>
            </a:r>
          </a:p>
        </p:txBody>
      </p:sp>
      <p:sp>
        <p:nvSpPr>
          <p:cNvPr id="3" name="Espace réservé du contenu 2"/>
          <p:cNvSpPr>
            <a:spLocks noGrp="1"/>
          </p:cNvSpPr>
          <p:nvPr>
            <p:ph idx="1"/>
          </p:nvPr>
        </p:nvSpPr>
        <p:spPr>
          <a:xfrm>
            <a:off x="1668118" y="2170908"/>
            <a:ext cx="9397447" cy="4351338"/>
          </a:xfrm>
        </p:spPr>
        <p:txBody>
          <a:bodyPr>
            <a:normAutofit fontScale="92500" lnSpcReduction="10000"/>
          </a:bodyPr>
          <a:lstStyle/>
          <a:p>
            <a:pPr>
              <a:lnSpc>
                <a:spcPct val="100000"/>
              </a:lnSpc>
              <a:spcBef>
                <a:spcPts val="0"/>
              </a:spcBef>
              <a:defRPr/>
            </a:pPr>
            <a:r>
              <a:rPr lang="fr-CA" dirty="0">
                <a:solidFill>
                  <a:schemeClr val="accent1">
                    <a:lumMod val="75000"/>
                  </a:schemeClr>
                </a:solidFill>
              </a:rPr>
              <a:t>Vous devez signaler toute indication médicamenteuse non approuvée</a:t>
            </a:r>
          </a:p>
          <a:p>
            <a:pPr>
              <a:lnSpc>
                <a:spcPct val="100000"/>
              </a:lnSpc>
              <a:spcBef>
                <a:spcPts val="0"/>
              </a:spcBef>
              <a:defRPr/>
            </a:pPr>
            <a:r>
              <a:rPr lang="fr-CA" dirty="0">
                <a:solidFill>
                  <a:schemeClr val="accent1">
                    <a:lumMod val="75000"/>
                  </a:schemeClr>
                </a:solidFill>
              </a:rPr>
              <a:t>Nous suggérons de citer des études de haute qualité (tel les essais randomisés-contrôlés)</a:t>
            </a:r>
          </a:p>
          <a:p>
            <a:pPr>
              <a:lnSpc>
                <a:spcPct val="100000"/>
              </a:lnSpc>
              <a:spcBef>
                <a:spcPts val="0"/>
              </a:spcBef>
              <a:defRPr/>
            </a:pPr>
            <a:r>
              <a:rPr lang="fr-CA" dirty="0">
                <a:solidFill>
                  <a:schemeClr val="accent1">
                    <a:lumMod val="75000"/>
                  </a:schemeClr>
                </a:solidFill>
              </a:rPr>
              <a:t>En l’absence de données probantes, le niveau d’évidence doit être mentionné</a:t>
            </a:r>
          </a:p>
          <a:p>
            <a:pPr>
              <a:lnSpc>
                <a:spcPct val="100000"/>
              </a:lnSpc>
              <a:spcBef>
                <a:spcPts val="0"/>
              </a:spcBef>
              <a:defRPr/>
            </a:pPr>
            <a:r>
              <a:rPr lang="fr-CA" dirty="0">
                <a:solidFill>
                  <a:schemeClr val="accent1">
                    <a:lumMod val="75000"/>
                  </a:schemeClr>
                </a:solidFill>
              </a:rPr>
              <a:t>Nous vous suggérons d’utiliser le nombre de patients à traiter (NPT, NNT en anglais) ou le nombre de patients pour produire un effet nocif (NPN, NNH en anglais) </a:t>
            </a:r>
            <a:r>
              <a:rPr lang="fr-CA" sz="1800" dirty="0">
                <a:solidFill>
                  <a:schemeClr val="accent1">
                    <a:lumMod val="75000"/>
                  </a:schemeClr>
                </a:solidFill>
                <a:hlinkClick r:id="rId2"/>
              </a:rPr>
              <a:t>https://clincalc.com/Stats/NNT.aspx</a:t>
            </a:r>
            <a:endParaRPr lang="fr-CA" sz="1800" dirty="0">
              <a:solidFill>
                <a:schemeClr val="accent1">
                  <a:lumMod val="75000"/>
                </a:schemeClr>
              </a:solidFill>
            </a:endParaRPr>
          </a:p>
          <a:p>
            <a:pPr>
              <a:lnSpc>
                <a:spcPct val="100000"/>
              </a:lnSpc>
              <a:spcBef>
                <a:spcPts val="0"/>
              </a:spcBef>
              <a:defRPr/>
            </a:pPr>
            <a:r>
              <a:rPr lang="fr-CA" dirty="0">
                <a:solidFill>
                  <a:schemeClr val="accent1">
                    <a:lumMod val="75000"/>
                  </a:schemeClr>
                </a:solidFill>
              </a:rPr>
              <a:t>Indiquez les améliorations en valeur absolue (et non pas seulement en valeur relative)</a:t>
            </a:r>
          </a:p>
          <a:p>
            <a:pPr lvl="1">
              <a:lnSpc>
                <a:spcPct val="100000"/>
              </a:lnSpc>
              <a:spcBef>
                <a:spcPts val="0"/>
              </a:spcBef>
              <a:defRPr/>
            </a:pPr>
            <a:endParaRPr lang="fr-CA" dirty="0">
              <a:solidFill>
                <a:srgbClr val="FF0000"/>
              </a:solidFill>
            </a:endParaRPr>
          </a:p>
        </p:txBody>
      </p:sp>
      <p:sp>
        <p:nvSpPr>
          <p:cNvPr id="4" name="Espace réservé du pied de page 3"/>
          <p:cNvSpPr>
            <a:spLocks noGrp="1"/>
          </p:cNvSpPr>
          <p:nvPr>
            <p:ph type="ftr" sz="quarter" idx="11"/>
          </p:nvPr>
        </p:nvSpPr>
        <p:spPr/>
        <p:txBody>
          <a:bodyPr/>
          <a:lstStyle/>
          <a:p>
            <a:endParaRPr lang="fr-CA" dirty="0"/>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11</a:t>
            </a:fld>
            <a:endParaRPr lang="fr-CA"/>
          </a:p>
        </p:txBody>
      </p:sp>
    </p:spTree>
    <p:extLst>
      <p:ext uri="{BB962C8B-B14F-4D97-AF65-F5344CB8AC3E}">
        <p14:creationId xmlns:p14="http://schemas.microsoft.com/office/powerpoint/2010/main" val="27622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e 33">
            <a:extLst>
              <a:ext uri="{FF2B5EF4-FFF2-40B4-BE49-F238E27FC236}">
                <a16:creationId xmlns:a16="http://schemas.microsoft.com/office/drawing/2014/main" id="{D9E7A0A8-B4D9-4ED8-BC78-9538308707AD}"/>
              </a:ext>
            </a:extLst>
          </p:cNvPr>
          <p:cNvGrpSpPr/>
          <p:nvPr/>
        </p:nvGrpSpPr>
        <p:grpSpPr>
          <a:xfrm>
            <a:off x="1524000" y="-8413"/>
            <a:ext cx="9144000" cy="1031845"/>
            <a:chOff x="0" y="352338"/>
            <a:chExt cx="9144000" cy="1031845"/>
          </a:xfrm>
        </p:grpSpPr>
        <p:sp>
          <p:nvSpPr>
            <p:cNvPr id="5" name="Rectangle 4">
              <a:extLst>
                <a:ext uri="{FF2B5EF4-FFF2-40B4-BE49-F238E27FC236}">
                  <a16:creationId xmlns:a16="http://schemas.microsoft.com/office/drawing/2014/main" id="{61819724-85B0-475C-9903-667C363EDA54}"/>
                </a:ext>
              </a:extLst>
            </p:cNvPr>
            <p:cNvSpPr/>
            <p:nvPr/>
          </p:nvSpPr>
          <p:spPr>
            <a:xfrm>
              <a:off x="0" y="352338"/>
              <a:ext cx="9144000" cy="103184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 name="ZoneTexte 3">
              <a:extLst>
                <a:ext uri="{FF2B5EF4-FFF2-40B4-BE49-F238E27FC236}">
                  <a16:creationId xmlns:a16="http://schemas.microsoft.com/office/drawing/2014/main" id="{8DD0C49F-2CDA-40D4-BE0E-46CDD41ABA51}"/>
                </a:ext>
              </a:extLst>
            </p:cNvPr>
            <p:cNvSpPr txBox="1"/>
            <p:nvPr/>
          </p:nvSpPr>
          <p:spPr>
            <a:xfrm>
              <a:off x="2483142" y="360727"/>
              <a:ext cx="4328719" cy="1015663"/>
            </a:xfrm>
            <a:prstGeom prst="rect">
              <a:avLst/>
            </a:prstGeom>
            <a:noFill/>
          </p:spPr>
          <p:txBody>
            <a:bodyPr wrap="square" rtlCol="0">
              <a:spAutoFit/>
            </a:bodyPr>
            <a:lstStyle/>
            <a:p>
              <a:pPr algn="ctr"/>
              <a:r>
                <a:rPr lang="fr-CA" sz="3600" dirty="0">
                  <a:solidFill>
                    <a:schemeClr val="bg1"/>
                  </a:solidFill>
                </a:rPr>
                <a:t>Les bonnes pratiques</a:t>
              </a:r>
            </a:p>
            <a:p>
              <a:pPr algn="ctr"/>
              <a:r>
                <a:rPr lang="fr-CA" sz="2400" dirty="0">
                  <a:solidFill>
                    <a:schemeClr val="bg1"/>
                  </a:solidFill>
                </a:rPr>
                <a:t>pour respecter le droit d’auteur</a:t>
              </a:r>
            </a:p>
          </p:txBody>
        </p:sp>
      </p:grpSp>
      <p:sp>
        <p:nvSpPr>
          <p:cNvPr id="2" name="Rectangle 1">
            <a:extLst>
              <a:ext uri="{FF2B5EF4-FFF2-40B4-BE49-F238E27FC236}">
                <a16:creationId xmlns:a16="http://schemas.microsoft.com/office/drawing/2014/main" id="{33ACD687-27FB-4B62-A2E6-486B33864901}"/>
              </a:ext>
            </a:extLst>
          </p:cNvPr>
          <p:cNvSpPr/>
          <p:nvPr/>
        </p:nvSpPr>
        <p:spPr>
          <a:xfrm>
            <a:off x="1524000" y="1023457"/>
            <a:ext cx="3640822" cy="474519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8" name="Connecteur droit 7">
            <a:extLst>
              <a:ext uri="{FF2B5EF4-FFF2-40B4-BE49-F238E27FC236}">
                <a16:creationId xmlns:a16="http://schemas.microsoft.com/office/drawing/2014/main" id="{344AC30B-BEB6-410F-94D9-F72083998D74}"/>
              </a:ext>
            </a:extLst>
          </p:cNvPr>
          <p:cNvCxnSpPr/>
          <p:nvPr/>
        </p:nvCxnSpPr>
        <p:spPr>
          <a:xfrm>
            <a:off x="5139656" y="1479432"/>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0D84376D-59D6-4C73-87BC-CE68621748A2}"/>
              </a:ext>
            </a:extLst>
          </p:cNvPr>
          <p:cNvCxnSpPr/>
          <p:nvPr/>
        </p:nvCxnSpPr>
        <p:spPr>
          <a:xfrm>
            <a:off x="5118684" y="2551651"/>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170D6527-E937-45DA-ADF3-3B6FEECFF849}"/>
              </a:ext>
            </a:extLst>
          </p:cNvPr>
          <p:cNvCxnSpPr/>
          <p:nvPr/>
        </p:nvCxnSpPr>
        <p:spPr>
          <a:xfrm>
            <a:off x="5156286" y="3479548"/>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93384470-DCC2-46B8-90E6-6987218D3242}"/>
              </a:ext>
            </a:extLst>
          </p:cNvPr>
          <p:cNvCxnSpPr/>
          <p:nvPr/>
        </p:nvCxnSpPr>
        <p:spPr>
          <a:xfrm>
            <a:off x="5106100" y="4030905"/>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id="{B9619AFC-19AF-43C3-BA26-88A0425FF030}"/>
              </a:ext>
            </a:extLst>
          </p:cNvPr>
          <p:cNvCxnSpPr/>
          <p:nvPr/>
        </p:nvCxnSpPr>
        <p:spPr>
          <a:xfrm>
            <a:off x="5120723" y="5209564"/>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39A0B3BB-C3A5-404C-A521-BA63A2C254C7}"/>
              </a:ext>
            </a:extLst>
          </p:cNvPr>
          <p:cNvCxnSpPr/>
          <p:nvPr/>
        </p:nvCxnSpPr>
        <p:spPr>
          <a:xfrm>
            <a:off x="5131907" y="5748497"/>
            <a:ext cx="5561901" cy="0"/>
          </a:xfrm>
          <a:prstGeom prst="line">
            <a:avLst/>
          </a:prstGeom>
          <a:ln w="28575">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17C4DC34-82DD-493C-8349-B7CE0322B0F8}"/>
              </a:ext>
            </a:extLst>
          </p:cNvPr>
          <p:cNvSpPr txBox="1"/>
          <p:nvPr/>
        </p:nvSpPr>
        <p:spPr>
          <a:xfrm>
            <a:off x="2182487" y="1079596"/>
            <a:ext cx="2286098" cy="276999"/>
          </a:xfrm>
          <a:prstGeom prst="rect">
            <a:avLst/>
          </a:prstGeom>
          <a:noFill/>
        </p:spPr>
        <p:txBody>
          <a:bodyPr wrap="square" rtlCol="0">
            <a:spAutoFit/>
          </a:bodyPr>
          <a:lstStyle/>
          <a:p>
            <a:r>
              <a:rPr lang="fr-CA" sz="1200" dirty="0">
                <a:solidFill>
                  <a:srgbClr val="0070C0"/>
                </a:solidFill>
                <a:latin typeface="Arial Black" panose="020B0A04020102020204" pitchFamily="34" charset="0"/>
                <a:cs typeface="Arial" panose="020B0604020202020204" pitchFamily="34" charset="0"/>
              </a:rPr>
              <a:t>Privilégier les hyperliens</a:t>
            </a:r>
          </a:p>
        </p:txBody>
      </p:sp>
      <p:sp>
        <p:nvSpPr>
          <p:cNvPr id="17" name="ZoneTexte 16">
            <a:extLst>
              <a:ext uri="{FF2B5EF4-FFF2-40B4-BE49-F238E27FC236}">
                <a16:creationId xmlns:a16="http://schemas.microsoft.com/office/drawing/2014/main" id="{7018042F-0FA1-42A0-A0CE-54044ECEFCB0}"/>
              </a:ext>
            </a:extLst>
          </p:cNvPr>
          <p:cNvSpPr txBox="1"/>
          <p:nvPr/>
        </p:nvSpPr>
        <p:spPr>
          <a:xfrm>
            <a:off x="1854837" y="1800766"/>
            <a:ext cx="3045204" cy="438582"/>
          </a:xfrm>
          <a:prstGeom prst="rect">
            <a:avLst/>
          </a:prstGeom>
          <a:noFill/>
        </p:spPr>
        <p:txBody>
          <a:bodyPr wrap="square" rtlCol="0">
            <a:spAutoFit/>
          </a:bodyPr>
          <a:lstStyle>
            <a:defPPr>
              <a:defRPr lang="en-US"/>
            </a:defPPr>
            <a:lvl1pPr>
              <a:defRPr sz="1200">
                <a:solidFill>
                  <a:srgbClr val="0070C0"/>
                </a:solidFill>
                <a:latin typeface="Arial Black" panose="020B0A04020102020204" pitchFamily="34" charset="0"/>
                <a:cs typeface="Arial" panose="020B0604020202020204" pitchFamily="34" charset="0"/>
              </a:defRPr>
            </a:lvl1pPr>
          </a:lstStyle>
          <a:p>
            <a:r>
              <a:rPr lang="fr-CA" dirty="0"/>
              <a:t>Privilégier les ressources libres</a:t>
            </a:r>
          </a:p>
          <a:p>
            <a:pPr algn="ctr"/>
            <a:r>
              <a:rPr lang="fr-CA" sz="1050" dirty="0">
                <a:latin typeface="Arial" panose="020B0604020202020204" pitchFamily="34" charset="0"/>
              </a:rPr>
              <a:t>de droit ou de diffusion</a:t>
            </a:r>
          </a:p>
        </p:txBody>
      </p:sp>
      <p:sp>
        <p:nvSpPr>
          <p:cNvPr id="18" name="ZoneTexte 17">
            <a:extLst>
              <a:ext uri="{FF2B5EF4-FFF2-40B4-BE49-F238E27FC236}">
                <a16:creationId xmlns:a16="http://schemas.microsoft.com/office/drawing/2014/main" id="{CD3D6C86-1610-4CDE-90E1-558358813E11}"/>
              </a:ext>
            </a:extLst>
          </p:cNvPr>
          <p:cNvSpPr txBox="1"/>
          <p:nvPr/>
        </p:nvSpPr>
        <p:spPr>
          <a:xfrm>
            <a:off x="1827734" y="3621402"/>
            <a:ext cx="3129093" cy="276999"/>
          </a:xfrm>
          <a:prstGeom prst="rect">
            <a:avLst/>
          </a:prstGeom>
          <a:noFill/>
        </p:spPr>
        <p:txBody>
          <a:bodyPr wrap="square" rtlCol="0">
            <a:spAutoFit/>
          </a:bodyPr>
          <a:lstStyle/>
          <a:p>
            <a:pPr algn="ctr"/>
            <a:r>
              <a:rPr lang="fr-CA" sz="1200" dirty="0">
                <a:solidFill>
                  <a:srgbClr val="0070C0"/>
                </a:solidFill>
                <a:latin typeface="Arial Black" panose="020B0A04020102020204" pitchFamily="34" charset="0"/>
                <a:cs typeface="Arial" panose="020B0604020202020204" pitchFamily="34" charset="0"/>
              </a:rPr>
              <a:t>Exception de l’utilisation équitable</a:t>
            </a:r>
          </a:p>
        </p:txBody>
      </p:sp>
      <p:sp>
        <p:nvSpPr>
          <p:cNvPr id="19" name="ZoneTexte 18">
            <a:extLst>
              <a:ext uri="{FF2B5EF4-FFF2-40B4-BE49-F238E27FC236}">
                <a16:creationId xmlns:a16="http://schemas.microsoft.com/office/drawing/2014/main" id="{684B2207-455A-4F77-A5F7-0F7C69A2774B}"/>
              </a:ext>
            </a:extLst>
          </p:cNvPr>
          <p:cNvSpPr txBox="1"/>
          <p:nvPr/>
        </p:nvSpPr>
        <p:spPr>
          <a:xfrm>
            <a:off x="1770949" y="2885047"/>
            <a:ext cx="3129093" cy="276999"/>
          </a:xfrm>
          <a:prstGeom prst="rect">
            <a:avLst/>
          </a:prstGeom>
          <a:noFill/>
        </p:spPr>
        <p:txBody>
          <a:bodyPr wrap="square" rtlCol="0">
            <a:spAutoFit/>
          </a:bodyPr>
          <a:lstStyle/>
          <a:p>
            <a:pPr algn="ctr"/>
            <a:r>
              <a:rPr lang="fr-CA" sz="1200" dirty="0">
                <a:solidFill>
                  <a:srgbClr val="0070C0"/>
                </a:solidFill>
                <a:latin typeface="Arial Black" panose="020B0A04020102020204" pitchFamily="34" charset="0"/>
                <a:cs typeface="Arial" panose="020B0604020202020204" pitchFamily="34" charset="0"/>
              </a:rPr>
              <a:t>Vérifier les conditions d’utilisation</a:t>
            </a:r>
          </a:p>
        </p:txBody>
      </p:sp>
      <p:sp>
        <p:nvSpPr>
          <p:cNvPr id="20" name="ZoneTexte 19">
            <a:extLst>
              <a:ext uri="{FF2B5EF4-FFF2-40B4-BE49-F238E27FC236}">
                <a16:creationId xmlns:a16="http://schemas.microsoft.com/office/drawing/2014/main" id="{3B420057-0E23-439F-BBB9-B7C32D5DFED0}"/>
              </a:ext>
            </a:extLst>
          </p:cNvPr>
          <p:cNvSpPr txBox="1"/>
          <p:nvPr/>
        </p:nvSpPr>
        <p:spPr>
          <a:xfrm>
            <a:off x="1770949" y="4383631"/>
            <a:ext cx="3129093" cy="369332"/>
          </a:xfrm>
          <a:prstGeom prst="rect">
            <a:avLst/>
          </a:prstGeom>
          <a:noFill/>
        </p:spPr>
        <p:txBody>
          <a:bodyPr wrap="square" rtlCol="0">
            <a:spAutoFit/>
          </a:bodyPr>
          <a:lstStyle/>
          <a:p>
            <a:pPr algn="ctr"/>
            <a:r>
              <a:rPr lang="fr-CA" sz="1200" dirty="0">
                <a:solidFill>
                  <a:srgbClr val="0070C0"/>
                </a:solidFill>
                <a:latin typeface="Arial Black" panose="020B0A04020102020204" pitchFamily="34" charset="0"/>
                <a:cs typeface="Arial" panose="020B0604020202020204" pitchFamily="34" charset="0"/>
              </a:rPr>
              <a:t>Bien</a:t>
            </a:r>
            <a:r>
              <a:rPr lang="fr-CA" dirty="0"/>
              <a:t> </a:t>
            </a:r>
            <a:r>
              <a:rPr lang="fr-CA" sz="1200" dirty="0">
                <a:solidFill>
                  <a:srgbClr val="0070C0"/>
                </a:solidFill>
                <a:latin typeface="Arial Black" panose="020B0A04020102020204" pitchFamily="34" charset="0"/>
                <a:cs typeface="Arial" panose="020B0604020202020204" pitchFamily="34" charset="0"/>
              </a:rPr>
              <a:t>citer les ressources utilisées</a:t>
            </a:r>
          </a:p>
        </p:txBody>
      </p:sp>
      <p:sp>
        <p:nvSpPr>
          <p:cNvPr id="21" name="ZoneTexte 20">
            <a:extLst>
              <a:ext uri="{FF2B5EF4-FFF2-40B4-BE49-F238E27FC236}">
                <a16:creationId xmlns:a16="http://schemas.microsoft.com/office/drawing/2014/main" id="{079394B8-E2D9-4453-9EED-2691FB0E90F6}"/>
              </a:ext>
            </a:extLst>
          </p:cNvPr>
          <p:cNvSpPr txBox="1"/>
          <p:nvPr/>
        </p:nvSpPr>
        <p:spPr>
          <a:xfrm>
            <a:off x="2109011" y="5267556"/>
            <a:ext cx="2470801" cy="461665"/>
          </a:xfrm>
          <a:prstGeom prst="rect">
            <a:avLst/>
          </a:prstGeom>
          <a:noFill/>
        </p:spPr>
        <p:txBody>
          <a:bodyPr wrap="square" rtlCol="0">
            <a:spAutoFit/>
          </a:bodyPr>
          <a:lstStyle/>
          <a:p>
            <a:pPr algn="ctr"/>
            <a:r>
              <a:rPr lang="fr-CA" sz="1200" dirty="0">
                <a:solidFill>
                  <a:srgbClr val="0070C0"/>
                </a:solidFill>
                <a:latin typeface="Arial Black" panose="020B0A04020102020204" pitchFamily="34" charset="0"/>
                <a:cs typeface="Arial" panose="020B0604020202020204" pitchFamily="34" charset="0"/>
              </a:rPr>
              <a:t>Soutien de son </a:t>
            </a:r>
            <a:r>
              <a:rPr lang="fr-CA" sz="1200" dirty="0">
                <a:solidFill>
                  <a:srgbClr val="0070C0"/>
                </a:solidFill>
                <a:latin typeface="Arial Black" panose="020B0A04020102020204" pitchFamily="34" charset="0"/>
                <a:cs typeface="Arial" panose="020B0604020202020204" pitchFamily="34" charset="0"/>
                <a:hlinkClick r:id="rId2"/>
              </a:rPr>
              <a:t>bibliothécaire disciplinaire</a:t>
            </a:r>
            <a:endParaRPr lang="fr-CA" sz="1200" dirty="0">
              <a:solidFill>
                <a:srgbClr val="0070C0"/>
              </a:solidFill>
              <a:latin typeface="Arial Black" panose="020B0A040201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4F9C106B-9E5B-464B-A6BF-2121217F1EDD}"/>
              </a:ext>
            </a:extLst>
          </p:cNvPr>
          <p:cNvSpPr/>
          <p:nvPr/>
        </p:nvSpPr>
        <p:spPr>
          <a:xfrm>
            <a:off x="5223450" y="1093873"/>
            <a:ext cx="2084930" cy="276999"/>
          </a:xfrm>
          <a:prstGeom prst="rect">
            <a:avLst/>
          </a:prstGeom>
        </p:spPr>
        <p:txBody>
          <a:bodyPr wrap="none">
            <a:spAutoFit/>
          </a:bodyPr>
          <a:lstStyle/>
          <a:p>
            <a:r>
              <a:rPr lang="fr-CA" sz="1200" dirty="0"/>
              <a:t>légal, sans autorisation, rapide</a:t>
            </a:r>
          </a:p>
        </p:txBody>
      </p:sp>
      <p:grpSp>
        <p:nvGrpSpPr>
          <p:cNvPr id="35" name="Groupe 34">
            <a:extLst>
              <a:ext uri="{FF2B5EF4-FFF2-40B4-BE49-F238E27FC236}">
                <a16:creationId xmlns:a16="http://schemas.microsoft.com/office/drawing/2014/main" id="{EB15BE53-6388-4725-8952-083BCFBAAB7D}"/>
              </a:ext>
            </a:extLst>
          </p:cNvPr>
          <p:cNvGrpSpPr/>
          <p:nvPr/>
        </p:nvGrpSpPr>
        <p:grpSpPr>
          <a:xfrm>
            <a:off x="5215156" y="1512227"/>
            <a:ext cx="5343787" cy="1015663"/>
            <a:chOff x="3691155" y="1512226"/>
            <a:chExt cx="5343787" cy="1015663"/>
          </a:xfrm>
        </p:grpSpPr>
        <p:sp>
          <p:nvSpPr>
            <p:cNvPr id="24" name="Rectangle 23">
              <a:extLst>
                <a:ext uri="{FF2B5EF4-FFF2-40B4-BE49-F238E27FC236}">
                  <a16:creationId xmlns:a16="http://schemas.microsoft.com/office/drawing/2014/main" id="{59BDEA3E-F82C-4EA0-AFBA-F96413A6299A}"/>
                </a:ext>
              </a:extLst>
            </p:cNvPr>
            <p:cNvSpPr/>
            <p:nvPr/>
          </p:nvSpPr>
          <p:spPr>
            <a:xfrm>
              <a:off x="3691155" y="1512226"/>
              <a:ext cx="5343787" cy="1015663"/>
            </a:xfrm>
            <a:prstGeom prst="rect">
              <a:avLst/>
            </a:prstGeom>
          </p:spPr>
          <p:txBody>
            <a:bodyPr wrap="square">
              <a:spAutoFit/>
            </a:bodyPr>
            <a:lstStyle/>
            <a:p>
              <a:pPr marL="171450" indent="-171450">
                <a:buFont typeface="Wingdings" panose="05000000000000000000" pitchFamily="2" charset="2"/>
                <a:buChar char="§"/>
              </a:pPr>
              <a:r>
                <a:rPr lang="fr-CA" sz="1200" dirty="0"/>
                <a:t>banques d’images libres de diffusion                 </a:t>
              </a:r>
              <a:r>
                <a:rPr lang="fr-CA" sz="1100" dirty="0"/>
                <a:t>Ex </a:t>
              </a:r>
              <a:r>
                <a:rPr lang="fr-CA" sz="1100" dirty="0">
                  <a:solidFill>
                    <a:srgbClr val="0070C0"/>
                  </a:solidFill>
                </a:rPr>
                <a:t>: </a:t>
              </a:r>
              <a:r>
                <a:rPr lang="fr-CA" sz="1100" dirty="0" err="1">
                  <a:solidFill>
                    <a:srgbClr val="0070C0"/>
                  </a:solidFill>
                  <a:hlinkClick r:id="rId3"/>
                </a:rPr>
                <a:t>Unsplah</a:t>
              </a:r>
              <a:r>
                <a:rPr lang="fr-CA" sz="1100" dirty="0">
                  <a:solidFill>
                    <a:srgbClr val="0070C0"/>
                  </a:solidFill>
                </a:rPr>
                <a:t>, </a:t>
              </a:r>
              <a:r>
                <a:rPr lang="fr-CA" sz="1100" dirty="0" err="1">
                  <a:solidFill>
                    <a:srgbClr val="0070C0"/>
                  </a:solidFill>
                  <a:hlinkClick r:id="rId4"/>
                </a:rPr>
                <a:t>Openverse</a:t>
              </a:r>
              <a:r>
                <a:rPr lang="fr-CA" sz="1100" dirty="0"/>
                <a:t>, etc.</a:t>
              </a:r>
            </a:p>
            <a:p>
              <a:pPr marL="171450" indent="-171450">
                <a:buFont typeface="Wingdings" panose="05000000000000000000" pitchFamily="2" charset="2"/>
                <a:buChar char="§"/>
              </a:pPr>
              <a:r>
                <a:rPr lang="fr-CA" sz="1200" dirty="0"/>
                <a:t>ressources éducatives libres                                </a:t>
              </a:r>
              <a:r>
                <a:rPr lang="fr-CA" sz="1100" dirty="0"/>
                <a:t>Ex : </a:t>
              </a:r>
              <a:r>
                <a:rPr lang="fr-CA" sz="1100" dirty="0">
                  <a:hlinkClick r:id="rId5"/>
                </a:rPr>
                <a:t>la </a:t>
              </a:r>
              <a:r>
                <a:rPr lang="fr-CA" sz="1100" dirty="0" err="1">
                  <a:hlinkClick r:id="rId5"/>
                </a:rPr>
                <a:t>FabriqueREL</a:t>
              </a:r>
              <a:endParaRPr lang="fr-CA" sz="1200" dirty="0"/>
            </a:p>
            <a:p>
              <a:pPr marL="171450" indent="-171450">
                <a:buFont typeface="Wingdings" panose="05000000000000000000" pitchFamily="2" charset="2"/>
                <a:buChar char="§"/>
              </a:pPr>
              <a:r>
                <a:rPr lang="fr-CA" sz="1200" dirty="0"/>
                <a:t>ressources sous </a:t>
              </a:r>
              <a:r>
                <a:rPr lang="fr-CA" sz="1200" dirty="0">
                  <a:hlinkClick r:id="rId6"/>
                </a:rPr>
                <a:t>licence </a:t>
              </a:r>
              <a:r>
                <a:rPr lang="fr-CA" sz="1200" i="1" dirty="0">
                  <a:hlinkClick r:id="rId6"/>
                </a:rPr>
                <a:t>Creative Commons</a:t>
              </a:r>
              <a:endParaRPr lang="fr-CA" sz="1200" i="1" dirty="0"/>
            </a:p>
            <a:p>
              <a:endParaRPr lang="fr-CA" sz="1200" dirty="0"/>
            </a:p>
            <a:p>
              <a:r>
                <a:rPr lang="fr-CA" sz="1200" dirty="0"/>
                <a:t>      Condition : citer la source pour respecter la paternité de l’auteur.</a:t>
              </a:r>
            </a:p>
          </p:txBody>
        </p:sp>
        <p:pic>
          <p:nvPicPr>
            <p:cNvPr id="25" name="Graphique 24" descr="Avertissement">
              <a:extLst>
                <a:ext uri="{FF2B5EF4-FFF2-40B4-BE49-F238E27FC236}">
                  <a16:creationId xmlns:a16="http://schemas.microsoft.com/office/drawing/2014/main" id="{5BAF1F01-86D3-4417-B021-27581305328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79409" y="2284807"/>
              <a:ext cx="167779" cy="167779"/>
            </a:xfrm>
            <a:prstGeom prst="rect">
              <a:avLst/>
            </a:prstGeom>
          </p:spPr>
        </p:pic>
      </p:grpSp>
      <p:sp>
        <p:nvSpPr>
          <p:cNvPr id="26" name="Rectangle 25">
            <a:extLst>
              <a:ext uri="{FF2B5EF4-FFF2-40B4-BE49-F238E27FC236}">
                <a16:creationId xmlns:a16="http://schemas.microsoft.com/office/drawing/2014/main" id="{FE4104BA-E7CA-4044-AD97-6FCEA61BBE22}"/>
              </a:ext>
            </a:extLst>
          </p:cNvPr>
          <p:cNvSpPr/>
          <p:nvPr/>
        </p:nvSpPr>
        <p:spPr>
          <a:xfrm>
            <a:off x="5206766" y="3522123"/>
            <a:ext cx="5452846" cy="461665"/>
          </a:xfrm>
          <a:prstGeom prst="rect">
            <a:avLst/>
          </a:prstGeom>
        </p:spPr>
        <p:txBody>
          <a:bodyPr wrap="square">
            <a:spAutoFit/>
          </a:bodyPr>
          <a:lstStyle/>
          <a:p>
            <a:r>
              <a:rPr lang="fr-CA" sz="1200" dirty="0"/>
              <a:t>Jugez si votre utilisation relève des critères dégagés par la loi et par la jurisprudence (voir le </a:t>
            </a:r>
            <a:r>
              <a:rPr lang="fr-CA" sz="1200" dirty="0">
                <a:hlinkClick r:id="rId8"/>
              </a:rPr>
              <a:t>guide Droit d’auteur</a:t>
            </a:r>
            <a:r>
              <a:rPr lang="fr-CA" sz="1200" dirty="0"/>
              <a:t>).</a:t>
            </a:r>
          </a:p>
        </p:txBody>
      </p:sp>
      <p:sp>
        <p:nvSpPr>
          <p:cNvPr id="27" name="Rectangle 26">
            <a:extLst>
              <a:ext uri="{FF2B5EF4-FFF2-40B4-BE49-F238E27FC236}">
                <a16:creationId xmlns:a16="http://schemas.microsoft.com/office/drawing/2014/main" id="{17C3C087-E7DF-415A-95B6-F041974770DE}"/>
              </a:ext>
            </a:extLst>
          </p:cNvPr>
          <p:cNvSpPr/>
          <p:nvPr/>
        </p:nvSpPr>
        <p:spPr>
          <a:xfrm>
            <a:off x="5215154" y="2614170"/>
            <a:ext cx="5465430" cy="830997"/>
          </a:xfrm>
          <a:prstGeom prst="rect">
            <a:avLst/>
          </a:prstGeom>
        </p:spPr>
        <p:txBody>
          <a:bodyPr wrap="square">
            <a:spAutoFit/>
          </a:bodyPr>
          <a:lstStyle/>
          <a:p>
            <a:r>
              <a:rPr lang="fr-CA" sz="1200" dirty="0"/>
              <a:t>des banques d’images, des éditeurs d’articles, des sites : êtes-vous autorisé à diffuser ces contenus au public ? Si oui, à quelles conditions ?</a:t>
            </a:r>
          </a:p>
          <a:p>
            <a:endParaRPr lang="fr-CA" sz="1200" dirty="0"/>
          </a:p>
          <a:p>
            <a:r>
              <a:rPr lang="fr-CA" sz="1200" dirty="0"/>
              <a:t>         Voir le Guide </a:t>
            </a:r>
            <a:r>
              <a:rPr lang="fr-CA" sz="1200" dirty="0">
                <a:hlinkClick r:id="rId9"/>
              </a:rPr>
              <a:t>Images en sciences de la santé</a:t>
            </a:r>
            <a:r>
              <a:rPr lang="fr-CA" sz="1200" dirty="0"/>
              <a:t>.</a:t>
            </a:r>
          </a:p>
        </p:txBody>
      </p:sp>
      <p:grpSp>
        <p:nvGrpSpPr>
          <p:cNvPr id="38" name="Groupe 37">
            <a:extLst>
              <a:ext uri="{FF2B5EF4-FFF2-40B4-BE49-F238E27FC236}">
                <a16:creationId xmlns:a16="http://schemas.microsoft.com/office/drawing/2014/main" id="{2E7DBD1C-085D-47D3-B427-8C2BF2BB111A}"/>
              </a:ext>
            </a:extLst>
          </p:cNvPr>
          <p:cNvGrpSpPr/>
          <p:nvPr/>
        </p:nvGrpSpPr>
        <p:grpSpPr>
          <a:xfrm>
            <a:off x="5223452" y="4112810"/>
            <a:ext cx="5419289" cy="1073893"/>
            <a:chOff x="3698573" y="3688062"/>
            <a:chExt cx="5419289" cy="1073893"/>
          </a:xfrm>
        </p:grpSpPr>
        <p:grpSp>
          <p:nvGrpSpPr>
            <p:cNvPr id="37" name="Groupe 36">
              <a:extLst>
                <a:ext uri="{FF2B5EF4-FFF2-40B4-BE49-F238E27FC236}">
                  <a16:creationId xmlns:a16="http://schemas.microsoft.com/office/drawing/2014/main" id="{CA2E5A1B-1C9E-4CA5-996B-FD8247941E9E}"/>
                </a:ext>
              </a:extLst>
            </p:cNvPr>
            <p:cNvGrpSpPr/>
            <p:nvPr/>
          </p:nvGrpSpPr>
          <p:grpSpPr>
            <a:xfrm>
              <a:off x="3698573" y="3688062"/>
              <a:ext cx="5285548" cy="461665"/>
              <a:chOff x="3757784" y="3403641"/>
              <a:chExt cx="5285548" cy="461665"/>
            </a:xfrm>
          </p:grpSpPr>
          <p:sp>
            <p:nvSpPr>
              <p:cNvPr id="28" name="Rectangle 27">
                <a:extLst>
                  <a:ext uri="{FF2B5EF4-FFF2-40B4-BE49-F238E27FC236}">
                    <a16:creationId xmlns:a16="http://schemas.microsoft.com/office/drawing/2014/main" id="{7B8B72FA-2463-4AF8-ABC2-0C0E01DEC4B1}"/>
                  </a:ext>
                </a:extLst>
              </p:cNvPr>
              <p:cNvSpPr/>
              <p:nvPr/>
            </p:nvSpPr>
            <p:spPr>
              <a:xfrm>
                <a:off x="4009938" y="3403641"/>
                <a:ext cx="5033394" cy="461665"/>
              </a:xfrm>
              <a:prstGeom prst="rect">
                <a:avLst/>
              </a:prstGeom>
            </p:spPr>
            <p:txBody>
              <a:bodyPr wrap="square">
                <a:spAutoFit/>
              </a:bodyPr>
              <a:lstStyle/>
              <a:p>
                <a:r>
                  <a:rPr lang="fr-CA" sz="1200" dirty="0"/>
                  <a:t>respect du droit d’auteur + cohérence dans sa présentation + meilleure utilité pour son public</a:t>
                </a:r>
              </a:p>
            </p:txBody>
          </p:sp>
          <p:pic>
            <p:nvPicPr>
              <p:cNvPr id="30" name="Graphique 29" descr="Flèche : tout droit">
                <a:extLst>
                  <a:ext uri="{FF2B5EF4-FFF2-40B4-BE49-F238E27FC236}">
                    <a16:creationId xmlns:a16="http://schemas.microsoft.com/office/drawing/2014/main" id="{0692C90E-91C7-4796-9384-B1C1D6688C7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3757784" y="3412936"/>
                <a:ext cx="269416" cy="269416"/>
              </a:xfrm>
              <a:prstGeom prst="rect">
                <a:avLst/>
              </a:prstGeom>
            </p:spPr>
          </p:pic>
        </p:grpSp>
        <p:sp>
          <p:nvSpPr>
            <p:cNvPr id="33" name="Rectangle 32">
              <a:extLst>
                <a:ext uri="{FF2B5EF4-FFF2-40B4-BE49-F238E27FC236}">
                  <a16:creationId xmlns:a16="http://schemas.microsoft.com/office/drawing/2014/main" id="{9F235734-90DE-437A-8724-A1C4A96B58C8}"/>
                </a:ext>
              </a:extLst>
            </p:cNvPr>
            <p:cNvSpPr/>
            <p:nvPr/>
          </p:nvSpPr>
          <p:spPr>
            <a:xfrm>
              <a:off x="3967507" y="4115624"/>
              <a:ext cx="5150355" cy="646331"/>
            </a:xfrm>
            <a:prstGeom prst="rect">
              <a:avLst/>
            </a:prstGeom>
          </p:spPr>
          <p:txBody>
            <a:bodyPr wrap="square">
              <a:spAutoFit/>
            </a:bodyPr>
            <a:lstStyle/>
            <a:p>
              <a:pPr marL="171450" indent="-171450">
                <a:buFont typeface="Arial" panose="020B0604020202020204" pitchFamily="34" charset="0"/>
                <a:buChar char="•"/>
              </a:pPr>
              <a:r>
                <a:rPr lang="fr-CA" sz="1200" dirty="0"/>
                <a:t>certains périodiques ou bases de données vous donnent déjà la citation de l’article, vous n’avez plus qu’à copier et coller dans votre présentation</a:t>
              </a:r>
            </a:p>
            <a:p>
              <a:pPr marL="171450" indent="-171450">
                <a:buFont typeface="Arial" panose="020B0604020202020204" pitchFamily="34" charset="0"/>
                <a:buChar char="•"/>
              </a:pPr>
              <a:r>
                <a:rPr lang="fr-CA" sz="1200" dirty="0">
                  <a:hlinkClick r:id="rId11"/>
                </a:rPr>
                <a:t>style bibliographique Vancouver</a:t>
              </a:r>
              <a:endParaRPr lang="fr-CA" sz="1200" dirty="0"/>
            </a:p>
          </p:txBody>
        </p:sp>
      </p:grpSp>
      <p:sp>
        <p:nvSpPr>
          <p:cNvPr id="39" name="Rectangle 38">
            <a:extLst>
              <a:ext uri="{FF2B5EF4-FFF2-40B4-BE49-F238E27FC236}">
                <a16:creationId xmlns:a16="http://schemas.microsoft.com/office/drawing/2014/main" id="{CAF6FA43-614E-44F5-BB8E-D52DD3E13ED0}"/>
              </a:ext>
            </a:extLst>
          </p:cNvPr>
          <p:cNvSpPr/>
          <p:nvPr/>
        </p:nvSpPr>
        <p:spPr>
          <a:xfrm>
            <a:off x="5269683" y="5343707"/>
            <a:ext cx="5419290" cy="276999"/>
          </a:xfrm>
          <a:prstGeom prst="rect">
            <a:avLst/>
          </a:prstGeom>
        </p:spPr>
        <p:txBody>
          <a:bodyPr wrap="square">
            <a:spAutoFit/>
          </a:bodyPr>
          <a:lstStyle/>
          <a:p>
            <a:r>
              <a:rPr lang="fr-CA" sz="1200" dirty="0"/>
              <a:t>en cas de doute, soutien à la recherche, pour les citations, droit d’auteur, etc.</a:t>
            </a:r>
          </a:p>
        </p:txBody>
      </p:sp>
      <p:pic>
        <p:nvPicPr>
          <p:cNvPr id="44" name="Graphique 43" descr="Micro de radio">
            <a:extLst>
              <a:ext uri="{FF2B5EF4-FFF2-40B4-BE49-F238E27FC236}">
                <a16:creationId xmlns:a16="http://schemas.microsoft.com/office/drawing/2014/main" id="{26902E0E-B5E5-49D4-A14B-4EADBC9419A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20111430" flipH="1">
            <a:off x="1621540" y="128545"/>
            <a:ext cx="244520" cy="244520"/>
          </a:xfrm>
          <a:prstGeom prst="rect">
            <a:avLst/>
          </a:prstGeom>
        </p:spPr>
      </p:pic>
      <p:pic>
        <p:nvPicPr>
          <p:cNvPr id="46" name="Graphique 45" descr="Enseignant">
            <a:extLst>
              <a:ext uri="{FF2B5EF4-FFF2-40B4-BE49-F238E27FC236}">
                <a16:creationId xmlns:a16="http://schemas.microsoft.com/office/drawing/2014/main" id="{39BDADC0-7697-40E4-9140-0DE6D381680A}"/>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683806" y="557612"/>
            <a:ext cx="292447" cy="292447"/>
          </a:xfrm>
          <a:prstGeom prst="rect">
            <a:avLst/>
          </a:prstGeom>
        </p:spPr>
      </p:pic>
      <p:pic>
        <p:nvPicPr>
          <p:cNvPr id="48" name="Graphique 47" descr="Salle de classe">
            <a:extLst>
              <a:ext uri="{FF2B5EF4-FFF2-40B4-BE49-F238E27FC236}">
                <a16:creationId xmlns:a16="http://schemas.microsoft.com/office/drawing/2014/main" id="{8E3C0C4B-F33D-4F4F-94F0-95675B49648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934897" y="179722"/>
            <a:ext cx="286121" cy="286121"/>
          </a:xfrm>
          <a:prstGeom prst="rect">
            <a:avLst/>
          </a:prstGeom>
        </p:spPr>
      </p:pic>
      <p:pic>
        <p:nvPicPr>
          <p:cNvPr id="50" name="Graphique 49" descr="Internet">
            <a:extLst>
              <a:ext uri="{FF2B5EF4-FFF2-40B4-BE49-F238E27FC236}">
                <a16:creationId xmlns:a16="http://schemas.microsoft.com/office/drawing/2014/main" id="{910384C0-B769-40DA-BE76-94CFB1C97D4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20458832">
            <a:off x="2256865" y="390237"/>
            <a:ext cx="286121" cy="286121"/>
          </a:xfrm>
          <a:prstGeom prst="rect">
            <a:avLst/>
          </a:prstGeom>
        </p:spPr>
      </p:pic>
      <p:pic>
        <p:nvPicPr>
          <p:cNvPr id="52" name="Graphique 51" descr="Images">
            <a:extLst>
              <a:ext uri="{FF2B5EF4-FFF2-40B4-BE49-F238E27FC236}">
                <a16:creationId xmlns:a16="http://schemas.microsoft.com/office/drawing/2014/main" id="{411CAAA4-F169-4F72-9C29-08C9C7E5361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990600">
            <a:off x="1845052" y="495207"/>
            <a:ext cx="238306" cy="238306"/>
          </a:xfrm>
          <a:prstGeom prst="rect">
            <a:avLst/>
          </a:prstGeom>
        </p:spPr>
      </p:pic>
      <p:pic>
        <p:nvPicPr>
          <p:cNvPr id="54" name="Graphique 53" descr="Toque d'étudiant">
            <a:extLst>
              <a:ext uri="{FF2B5EF4-FFF2-40B4-BE49-F238E27FC236}">
                <a16:creationId xmlns:a16="http://schemas.microsoft.com/office/drawing/2014/main" id="{AA2B19A4-EAB4-42D3-BD31-4A2BAECDF08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229585" y="466138"/>
            <a:ext cx="212875" cy="212875"/>
          </a:xfrm>
          <a:prstGeom prst="rect">
            <a:avLst/>
          </a:prstGeom>
        </p:spPr>
      </p:pic>
      <p:pic>
        <p:nvPicPr>
          <p:cNvPr id="56" name="Graphique 55" descr="Médical">
            <a:extLst>
              <a:ext uri="{FF2B5EF4-FFF2-40B4-BE49-F238E27FC236}">
                <a16:creationId xmlns:a16="http://schemas.microsoft.com/office/drawing/2014/main" id="{8514536D-0E91-41FA-A244-2752E1BEFE7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flipH="1">
            <a:off x="3038934" y="167771"/>
            <a:ext cx="181800" cy="181800"/>
          </a:xfrm>
          <a:prstGeom prst="rect">
            <a:avLst/>
          </a:prstGeom>
        </p:spPr>
      </p:pic>
      <p:pic>
        <p:nvPicPr>
          <p:cNvPr id="58" name="Graphique 57" descr="Stéthoscope">
            <a:extLst>
              <a:ext uri="{FF2B5EF4-FFF2-40B4-BE49-F238E27FC236}">
                <a16:creationId xmlns:a16="http://schemas.microsoft.com/office/drawing/2014/main" id="{5F71D636-4E57-4966-A5B9-1C04A020FA15}"/>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rot="19890162">
            <a:off x="2589110" y="295725"/>
            <a:ext cx="234712" cy="234712"/>
          </a:xfrm>
          <a:prstGeom prst="rect">
            <a:avLst/>
          </a:prstGeom>
        </p:spPr>
      </p:pic>
      <p:grpSp>
        <p:nvGrpSpPr>
          <p:cNvPr id="10" name="Groupe 9">
            <a:extLst>
              <a:ext uri="{FF2B5EF4-FFF2-40B4-BE49-F238E27FC236}">
                <a16:creationId xmlns:a16="http://schemas.microsoft.com/office/drawing/2014/main" id="{3D4E21DD-E3C8-4B06-A256-084A64773429}"/>
              </a:ext>
            </a:extLst>
          </p:cNvPr>
          <p:cNvGrpSpPr/>
          <p:nvPr/>
        </p:nvGrpSpPr>
        <p:grpSpPr>
          <a:xfrm>
            <a:off x="2109010" y="5793693"/>
            <a:ext cx="7539306" cy="923330"/>
            <a:chOff x="488959" y="5882082"/>
            <a:chExt cx="7852027" cy="923330"/>
          </a:xfrm>
        </p:grpSpPr>
        <p:sp>
          <p:nvSpPr>
            <p:cNvPr id="40" name="ZoneTexte 39">
              <a:extLst>
                <a:ext uri="{FF2B5EF4-FFF2-40B4-BE49-F238E27FC236}">
                  <a16:creationId xmlns:a16="http://schemas.microsoft.com/office/drawing/2014/main" id="{044C02F3-2298-468F-A34C-522917B0BE22}"/>
                </a:ext>
              </a:extLst>
            </p:cNvPr>
            <p:cNvSpPr txBox="1"/>
            <p:nvPr/>
          </p:nvSpPr>
          <p:spPr>
            <a:xfrm>
              <a:off x="2779085" y="5882082"/>
              <a:ext cx="5561901" cy="923330"/>
            </a:xfrm>
            <a:prstGeom prst="rect">
              <a:avLst/>
            </a:prstGeom>
            <a:noFill/>
          </p:spPr>
          <p:txBody>
            <a:bodyPr wrap="square" rtlCol="0">
              <a:spAutoFit/>
            </a:bodyPr>
            <a:lstStyle/>
            <a:p>
              <a:pPr marL="171450" indent="-171450">
                <a:lnSpc>
                  <a:spcPct val="150000"/>
                </a:lnSpc>
                <a:buFont typeface="Wingdings" panose="05000000000000000000" pitchFamily="2" charset="2"/>
                <a:buChar char="Ø"/>
              </a:pPr>
              <a:r>
                <a:rPr lang="fr-CA" sz="1200" dirty="0"/>
                <a:t>Pour reproduire et diffuser une œuvre, vous devez avoir une autorisation écrite.</a:t>
              </a:r>
            </a:p>
            <a:p>
              <a:pPr marL="171450" indent="-171450">
                <a:lnSpc>
                  <a:spcPct val="150000"/>
                </a:lnSpc>
                <a:buFont typeface="Wingdings" panose="05000000000000000000" pitchFamily="2" charset="2"/>
                <a:buChar char="Ø"/>
              </a:pPr>
              <a:r>
                <a:rPr lang="fr-CA" sz="1200" dirty="0"/>
                <a:t>Libre accès </a:t>
              </a:r>
              <a:r>
                <a:rPr lang="fr-CA" sz="1200" i="1" dirty="0"/>
                <a:t>ne</a:t>
              </a:r>
              <a:r>
                <a:rPr lang="fr-CA" sz="1200" dirty="0"/>
                <a:t> signifie </a:t>
              </a:r>
              <a:r>
                <a:rPr lang="fr-CA" sz="1200" i="1" dirty="0"/>
                <a:t>pas</a:t>
              </a:r>
              <a:r>
                <a:rPr lang="fr-CA" sz="1200" dirty="0"/>
                <a:t> libre de droit. </a:t>
              </a:r>
            </a:p>
            <a:p>
              <a:pPr marL="171450" indent="-171450">
                <a:lnSpc>
                  <a:spcPct val="150000"/>
                </a:lnSpc>
                <a:buFont typeface="Wingdings" panose="05000000000000000000" pitchFamily="2" charset="2"/>
                <a:buChar char="Ø"/>
              </a:pPr>
              <a:r>
                <a:rPr lang="fr-CA" sz="1200" dirty="0">
                  <a:hlinkClick r:id="rId8"/>
                </a:rPr>
                <a:t>Service de soutien au droit d’auteur </a:t>
              </a:r>
              <a:r>
                <a:rPr lang="fr-CA" sz="1200" dirty="0"/>
                <a:t>+ </a:t>
              </a:r>
              <a:r>
                <a:rPr lang="fr-CA" sz="1200" dirty="0">
                  <a:hlinkClick r:id="rId8"/>
                </a:rPr>
                <a:t>Guide de droit d’auteur</a:t>
              </a:r>
              <a:endParaRPr lang="fr-CA" sz="1200" dirty="0"/>
            </a:p>
          </p:txBody>
        </p:sp>
        <p:grpSp>
          <p:nvGrpSpPr>
            <p:cNvPr id="60" name="Groupe 59">
              <a:extLst>
                <a:ext uri="{FF2B5EF4-FFF2-40B4-BE49-F238E27FC236}">
                  <a16:creationId xmlns:a16="http://schemas.microsoft.com/office/drawing/2014/main" id="{F13C2F88-31F0-4188-8DED-113334697B66}"/>
                </a:ext>
              </a:extLst>
            </p:cNvPr>
            <p:cNvGrpSpPr/>
            <p:nvPr/>
          </p:nvGrpSpPr>
          <p:grpSpPr>
            <a:xfrm>
              <a:off x="488959" y="6154449"/>
              <a:ext cx="2411672" cy="352127"/>
              <a:chOff x="322003" y="6189014"/>
              <a:chExt cx="2411672" cy="352127"/>
            </a:xfrm>
          </p:grpSpPr>
          <p:pic>
            <p:nvPicPr>
              <p:cNvPr id="42" name="Graphique 41" descr="Porte-voix">
                <a:extLst>
                  <a:ext uri="{FF2B5EF4-FFF2-40B4-BE49-F238E27FC236}">
                    <a16:creationId xmlns:a16="http://schemas.microsoft.com/office/drawing/2014/main" id="{9ADEF745-D5A2-4082-9910-15AF59D00722}"/>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22003" y="6189014"/>
                <a:ext cx="352127" cy="352127"/>
              </a:xfrm>
              <a:prstGeom prst="rect">
                <a:avLst/>
              </a:prstGeom>
            </p:spPr>
          </p:pic>
          <p:sp>
            <p:nvSpPr>
              <p:cNvPr id="59" name="ZoneTexte 58">
                <a:extLst>
                  <a:ext uri="{FF2B5EF4-FFF2-40B4-BE49-F238E27FC236}">
                    <a16:creationId xmlns:a16="http://schemas.microsoft.com/office/drawing/2014/main" id="{1A7D7AC2-509C-4519-B2F2-369285B953BA}"/>
                  </a:ext>
                </a:extLst>
              </p:cNvPr>
              <p:cNvSpPr txBox="1"/>
              <p:nvPr/>
            </p:nvSpPr>
            <p:spPr>
              <a:xfrm>
                <a:off x="668973" y="6242998"/>
                <a:ext cx="2064702" cy="276999"/>
              </a:xfrm>
              <a:prstGeom prst="rect">
                <a:avLst/>
              </a:prstGeom>
              <a:noFill/>
            </p:spPr>
            <p:txBody>
              <a:bodyPr wrap="square" rtlCol="0">
                <a:spAutoFit/>
              </a:bodyPr>
              <a:lstStyle/>
              <a:p>
                <a:r>
                  <a:rPr lang="fr-CA" sz="1200" dirty="0">
                    <a:latin typeface="Arial Black" panose="020B0A04020102020204" pitchFamily="34" charset="0"/>
                  </a:rPr>
                  <a:t>Ne pas oublier que : </a:t>
                </a:r>
              </a:p>
            </p:txBody>
          </p:sp>
        </p:grpSp>
      </p:grpSp>
      <p:pic>
        <p:nvPicPr>
          <p:cNvPr id="62" name="Graphique 61" descr="Ampoule et engrenage">
            <a:extLst>
              <a:ext uri="{FF2B5EF4-FFF2-40B4-BE49-F238E27FC236}">
                <a16:creationId xmlns:a16="http://schemas.microsoft.com/office/drawing/2014/main" id="{9B1095F4-9CB2-4105-A707-21346DBC9B87}"/>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269684" y="3112963"/>
            <a:ext cx="295683" cy="295683"/>
          </a:xfrm>
          <a:prstGeom prst="rect">
            <a:avLst/>
          </a:prstGeom>
        </p:spPr>
      </p:pic>
      <p:sp>
        <p:nvSpPr>
          <p:cNvPr id="65" name="Rectangle 64">
            <a:extLst>
              <a:ext uri="{FF2B5EF4-FFF2-40B4-BE49-F238E27FC236}">
                <a16:creationId xmlns:a16="http://schemas.microsoft.com/office/drawing/2014/main" id="{E3C33C54-D5A1-4C1D-8C76-7F1BB8297EA9}"/>
              </a:ext>
            </a:extLst>
          </p:cNvPr>
          <p:cNvSpPr/>
          <p:nvPr/>
        </p:nvSpPr>
        <p:spPr>
          <a:xfrm>
            <a:off x="1524000" y="3406231"/>
            <a:ext cx="3640822" cy="149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6" name="Rectangle 65">
            <a:extLst>
              <a:ext uri="{FF2B5EF4-FFF2-40B4-BE49-F238E27FC236}">
                <a16:creationId xmlns:a16="http://schemas.microsoft.com/office/drawing/2014/main" id="{DDC44960-AF92-44E6-A76E-3F5DC65FF0B2}"/>
              </a:ext>
            </a:extLst>
          </p:cNvPr>
          <p:cNvSpPr/>
          <p:nvPr/>
        </p:nvSpPr>
        <p:spPr>
          <a:xfrm>
            <a:off x="1524609" y="3951958"/>
            <a:ext cx="3640822" cy="149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7" name="Rectangle 66">
            <a:extLst>
              <a:ext uri="{FF2B5EF4-FFF2-40B4-BE49-F238E27FC236}">
                <a16:creationId xmlns:a16="http://schemas.microsoft.com/office/drawing/2014/main" id="{DEEF1C92-3178-47D5-9670-769BDA80F477}"/>
              </a:ext>
            </a:extLst>
          </p:cNvPr>
          <p:cNvSpPr/>
          <p:nvPr/>
        </p:nvSpPr>
        <p:spPr>
          <a:xfrm>
            <a:off x="1524609" y="1405545"/>
            <a:ext cx="3640822" cy="149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8" name="Rectangle 67">
            <a:extLst>
              <a:ext uri="{FF2B5EF4-FFF2-40B4-BE49-F238E27FC236}">
                <a16:creationId xmlns:a16="http://schemas.microsoft.com/office/drawing/2014/main" id="{B7D71382-E5A7-4B19-BCAB-86F41B08B373}"/>
              </a:ext>
            </a:extLst>
          </p:cNvPr>
          <p:cNvSpPr/>
          <p:nvPr/>
        </p:nvSpPr>
        <p:spPr>
          <a:xfrm>
            <a:off x="1524175" y="2472456"/>
            <a:ext cx="3640822" cy="149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9" name="Rectangle 68">
            <a:extLst>
              <a:ext uri="{FF2B5EF4-FFF2-40B4-BE49-F238E27FC236}">
                <a16:creationId xmlns:a16="http://schemas.microsoft.com/office/drawing/2014/main" id="{5EAB6A61-CD96-475E-B407-E9E9E0038D8C}"/>
              </a:ext>
            </a:extLst>
          </p:cNvPr>
          <p:cNvSpPr/>
          <p:nvPr/>
        </p:nvSpPr>
        <p:spPr>
          <a:xfrm>
            <a:off x="1524000" y="5136551"/>
            <a:ext cx="3640822" cy="149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2" name="Rectangle 21">
            <a:extLst>
              <a:ext uri="{FF2B5EF4-FFF2-40B4-BE49-F238E27FC236}">
                <a16:creationId xmlns:a16="http://schemas.microsoft.com/office/drawing/2014/main" id="{3EC388D4-0E4C-405A-8DEC-DA420A11B8D0}"/>
              </a:ext>
            </a:extLst>
          </p:cNvPr>
          <p:cNvSpPr/>
          <p:nvPr/>
        </p:nvSpPr>
        <p:spPr>
          <a:xfrm>
            <a:off x="9389190" y="149469"/>
            <a:ext cx="1270423" cy="7177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9" name="Image 8">
            <a:extLst>
              <a:ext uri="{FF2B5EF4-FFF2-40B4-BE49-F238E27FC236}">
                <a16:creationId xmlns:a16="http://schemas.microsoft.com/office/drawing/2014/main" id="{65A8D970-A6B0-44E3-A2A4-3A68972256B8}"/>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389190" y="192043"/>
            <a:ext cx="1291395" cy="726055"/>
          </a:xfrm>
          <a:prstGeom prst="rect">
            <a:avLst/>
          </a:prstGeom>
        </p:spPr>
      </p:pic>
    </p:spTree>
    <p:extLst>
      <p:ext uri="{BB962C8B-B14F-4D97-AF65-F5344CB8AC3E}">
        <p14:creationId xmlns:p14="http://schemas.microsoft.com/office/powerpoint/2010/main" val="443906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26957" y="357365"/>
            <a:ext cx="11241505" cy="1325563"/>
          </a:xfrm>
        </p:spPr>
        <p:txBody>
          <a:bodyPr/>
          <a:lstStyle/>
          <a:p>
            <a:r>
              <a:rPr lang="fr-CA" dirty="0"/>
              <a:t>Activité de DPC = Soutenir le changement</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13</a:t>
            </a:fld>
            <a:endParaRPr lang="fr-CA"/>
          </a:p>
        </p:txBody>
      </p:sp>
      <p:sp>
        <p:nvSpPr>
          <p:cNvPr id="7" name="Espace réservé du contenu 2"/>
          <p:cNvSpPr>
            <a:spLocks noGrp="1"/>
          </p:cNvSpPr>
          <p:nvPr>
            <p:ph idx="1"/>
          </p:nvPr>
        </p:nvSpPr>
        <p:spPr>
          <a:xfrm>
            <a:off x="1668118" y="1705537"/>
            <a:ext cx="9397447" cy="4351338"/>
          </a:xfrm>
        </p:spPr>
        <p:txBody>
          <a:bodyPr>
            <a:normAutofit/>
          </a:bodyPr>
          <a:lstStyle/>
          <a:p>
            <a:pPr>
              <a:lnSpc>
                <a:spcPct val="100000"/>
              </a:lnSpc>
              <a:spcBef>
                <a:spcPts val="0"/>
              </a:spcBef>
              <a:defRPr/>
            </a:pPr>
            <a:r>
              <a:rPr lang="fr-CA" dirty="0">
                <a:solidFill>
                  <a:schemeClr val="accent1">
                    <a:lumMod val="75000"/>
                  </a:schemeClr>
                </a:solidFill>
              </a:rPr>
              <a:t>Décrivez quels sont </a:t>
            </a:r>
            <a:r>
              <a:rPr lang="fr-CA" b="1" dirty="0">
                <a:solidFill>
                  <a:schemeClr val="accent1">
                    <a:lumMod val="75000"/>
                  </a:schemeClr>
                </a:solidFill>
              </a:rPr>
              <a:t>les changements concrets </a:t>
            </a:r>
            <a:r>
              <a:rPr lang="fr-CA" dirty="0">
                <a:solidFill>
                  <a:schemeClr val="accent1">
                    <a:lumMod val="75000"/>
                  </a:schemeClr>
                </a:solidFill>
              </a:rPr>
              <a:t>dans la pratique quotidienne des apprenants qui pourraient survenir suite à votre conférence ?</a:t>
            </a:r>
          </a:p>
          <a:p>
            <a:pPr>
              <a:lnSpc>
                <a:spcPct val="100000"/>
              </a:lnSpc>
              <a:spcBef>
                <a:spcPts val="0"/>
              </a:spcBef>
              <a:defRPr/>
            </a:pPr>
            <a:r>
              <a:rPr lang="fr-CA" dirty="0">
                <a:solidFill>
                  <a:schemeClr val="accent1">
                    <a:lumMod val="75000"/>
                  </a:schemeClr>
                </a:solidFill>
              </a:rPr>
              <a:t>Comment pouvez-vous aider les apprenants à vaincre </a:t>
            </a:r>
            <a:r>
              <a:rPr lang="fr-CA" b="1" dirty="0">
                <a:solidFill>
                  <a:schemeClr val="accent1">
                    <a:lumMod val="75000"/>
                  </a:schemeClr>
                </a:solidFill>
              </a:rPr>
              <a:t>les obstacles </a:t>
            </a:r>
            <a:r>
              <a:rPr lang="fr-CA" dirty="0">
                <a:solidFill>
                  <a:schemeClr val="accent1">
                    <a:lumMod val="75000"/>
                  </a:schemeClr>
                </a:solidFill>
              </a:rPr>
              <a:t>au changement ?</a:t>
            </a:r>
          </a:p>
          <a:p>
            <a:pPr lvl="1">
              <a:lnSpc>
                <a:spcPct val="100000"/>
              </a:lnSpc>
              <a:spcBef>
                <a:spcPts val="0"/>
              </a:spcBef>
              <a:defRPr/>
            </a:pPr>
            <a:r>
              <a:rPr lang="fr-CA" dirty="0">
                <a:solidFill>
                  <a:schemeClr val="accent1">
                    <a:lumMod val="75000"/>
                  </a:schemeClr>
                </a:solidFill>
              </a:rPr>
              <a:t>Manque de connaissance (Ex.: manque de confiance de l’apprenant pour opérer le changement)</a:t>
            </a:r>
          </a:p>
          <a:p>
            <a:pPr lvl="1">
              <a:lnSpc>
                <a:spcPct val="100000"/>
              </a:lnSpc>
              <a:spcBef>
                <a:spcPts val="0"/>
              </a:spcBef>
              <a:defRPr/>
            </a:pPr>
            <a:r>
              <a:rPr lang="fr-CA" dirty="0">
                <a:solidFill>
                  <a:schemeClr val="accent1">
                    <a:lumMod val="75000"/>
                  </a:schemeClr>
                </a:solidFill>
              </a:rPr>
              <a:t>Attitudes (Ex. : motivation de l’apprenant à changer)</a:t>
            </a:r>
          </a:p>
          <a:p>
            <a:pPr lvl="1">
              <a:lnSpc>
                <a:spcPct val="100000"/>
              </a:lnSpc>
              <a:spcBef>
                <a:spcPts val="0"/>
              </a:spcBef>
              <a:defRPr/>
            </a:pPr>
            <a:r>
              <a:rPr lang="fr-CA" dirty="0">
                <a:solidFill>
                  <a:schemeClr val="accent1">
                    <a:lumMod val="75000"/>
                  </a:schemeClr>
                </a:solidFill>
              </a:rPr>
              <a:t>Contraintes de temps, de lieu et d’espace (Ex : accès aux ressources)</a:t>
            </a:r>
          </a:p>
          <a:p>
            <a:pPr lvl="1">
              <a:lnSpc>
                <a:spcPct val="100000"/>
              </a:lnSpc>
              <a:spcBef>
                <a:spcPts val="0"/>
              </a:spcBef>
              <a:defRPr/>
            </a:pPr>
            <a:r>
              <a:rPr lang="fr-CA" dirty="0">
                <a:solidFill>
                  <a:schemeClr val="accent1">
                    <a:lumMod val="75000"/>
                  </a:schemeClr>
                </a:solidFill>
              </a:rPr>
              <a:t>Organisationnels (Ex. : processus hospitaliers)</a:t>
            </a:r>
          </a:p>
          <a:p>
            <a:pPr lvl="1">
              <a:lnSpc>
                <a:spcPct val="100000"/>
              </a:lnSpc>
              <a:spcBef>
                <a:spcPts val="0"/>
              </a:spcBef>
              <a:defRPr/>
            </a:pPr>
            <a:endParaRPr lang="fr-CA" dirty="0">
              <a:solidFill>
                <a:srgbClr val="FF0000"/>
              </a:solidFill>
            </a:endParaRPr>
          </a:p>
          <a:p>
            <a:pPr lvl="1">
              <a:lnSpc>
                <a:spcPct val="100000"/>
              </a:lnSpc>
              <a:spcBef>
                <a:spcPts val="0"/>
              </a:spcBef>
              <a:defRPr/>
            </a:pPr>
            <a:endParaRPr lang="fr-CA" dirty="0">
              <a:solidFill>
                <a:srgbClr val="FF0000"/>
              </a:solidFill>
            </a:endParaRPr>
          </a:p>
        </p:txBody>
      </p:sp>
    </p:spTree>
    <p:extLst>
      <p:ext uri="{BB962C8B-B14F-4D97-AF65-F5344CB8AC3E}">
        <p14:creationId xmlns:p14="http://schemas.microsoft.com/office/powerpoint/2010/main" val="101159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6889EB-C649-4A66-93B9-1D6DAAB16FE0}"/>
              </a:ext>
            </a:extLst>
          </p:cNvPr>
          <p:cNvSpPr>
            <a:spLocks noGrp="1"/>
          </p:cNvSpPr>
          <p:nvPr>
            <p:ph type="title"/>
          </p:nvPr>
        </p:nvSpPr>
        <p:spPr/>
        <p:txBody>
          <a:bodyPr>
            <a:noAutofit/>
          </a:bodyPr>
          <a:lstStyle/>
          <a:p>
            <a:r>
              <a:rPr lang="fr-CA" sz="3600" dirty="0"/>
              <a:t>Portez une attention particulière au confort pédagogique de vos apprenant(e)s et à la pertinence des contenus au regard du public cible</a:t>
            </a:r>
            <a:endParaRPr lang="fr-CA" sz="2400" dirty="0"/>
          </a:p>
        </p:txBody>
      </p:sp>
      <p:sp>
        <p:nvSpPr>
          <p:cNvPr id="3" name="Espace réservé du contenu 2">
            <a:extLst>
              <a:ext uri="{FF2B5EF4-FFF2-40B4-BE49-F238E27FC236}">
                <a16:creationId xmlns:a16="http://schemas.microsoft.com/office/drawing/2014/main" id="{0576C80E-1AF5-4BD8-A734-213ACD7CF144}"/>
              </a:ext>
            </a:extLst>
          </p:cNvPr>
          <p:cNvSpPr>
            <a:spLocks noGrp="1"/>
          </p:cNvSpPr>
          <p:nvPr>
            <p:ph idx="1"/>
          </p:nvPr>
        </p:nvSpPr>
        <p:spPr>
          <a:xfrm>
            <a:off x="838200" y="2005012"/>
            <a:ext cx="10515600" cy="4351338"/>
          </a:xfrm>
        </p:spPr>
        <p:txBody>
          <a:bodyPr>
            <a:normAutofit fontScale="70000" lnSpcReduction="20000"/>
          </a:bodyPr>
          <a:lstStyle/>
          <a:p>
            <a:r>
              <a:rPr lang="fr-CA" dirty="0"/>
              <a:t>Utilisez </a:t>
            </a:r>
            <a:r>
              <a:rPr lang="fr-CA" u="sng" dirty="0">
                <a:hlinkClick r:id="rId2"/>
              </a:rPr>
              <a:t>l’écriture inclusive.</a:t>
            </a:r>
            <a:endParaRPr lang="fr-CA" dirty="0"/>
          </a:p>
          <a:p>
            <a:r>
              <a:rPr lang="fr-CA" dirty="0"/>
              <a:t>Efforcez-vous à ce que le matériel pédagogique utilisé reflète bien la diversité des publics cibles du cours ou de la conférence (Ex. incluez des images ou, dans les vignettes cliniques, utilisez des noms de personnes issues de communautés culturelles diverses) pour les patient(e)s ou les médecins et professionnel(le)s de la santé.</a:t>
            </a:r>
          </a:p>
          <a:p>
            <a:r>
              <a:rPr lang="fr-CA" dirty="0"/>
              <a:t>Efforcez-vous à faire en sorte que les vignettes cliniques soient exemptes de stéréotypes qui pourraient entretenir des préjugés ou biais inconscients.</a:t>
            </a:r>
          </a:p>
          <a:p>
            <a:r>
              <a:rPr lang="fr-CA" dirty="0"/>
              <a:t>Si vous discutez des disparités de santé pour des populations ou groupes spécifiques, pensez à introduire les déterminants de la santé (biologiques, sociaux, culturels, économiques, environnementaux et professionnels) qui influent sur la santé de ces populations et les soins prodigués.</a:t>
            </a:r>
          </a:p>
          <a:p>
            <a:r>
              <a:rPr lang="fr-CA" dirty="0"/>
              <a:t>Portez une attention particulière à ce que que les propos et exemples que vous allez utiliser seront respectueux de votre auditoire et des personnes pouvant souffrir de discrimination.</a:t>
            </a:r>
          </a:p>
          <a:p>
            <a:pPr marL="0" indent="0">
              <a:buNone/>
            </a:pPr>
            <a:r>
              <a:rPr lang="fr-CA" dirty="0"/>
              <a:t/>
            </a:r>
            <a:br>
              <a:rPr lang="fr-CA" dirty="0"/>
            </a:br>
            <a:endParaRPr lang="fr-CA" dirty="0"/>
          </a:p>
        </p:txBody>
      </p:sp>
      <p:sp>
        <p:nvSpPr>
          <p:cNvPr id="4" name="Espace réservé du pied de page 3">
            <a:extLst>
              <a:ext uri="{FF2B5EF4-FFF2-40B4-BE49-F238E27FC236}">
                <a16:creationId xmlns:a16="http://schemas.microsoft.com/office/drawing/2014/main" id="{EFA8B80F-8ACF-4286-B483-5D40F0D71EEC}"/>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2B53DF2E-6487-4857-959A-ECB991112F1A}"/>
              </a:ext>
            </a:extLst>
          </p:cNvPr>
          <p:cNvSpPr>
            <a:spLocks noGrp="1"/>
          </p:cNvSpPr>
          <p:nvPr>
            <p:ph type="sldNum" sz="quarter" idx="12"/>
          </p:nvPr>
        </p:nvSpPr>
        <p:spPr/>
        <p:txBody>
          <a:bodyPr/>
          <a:lstStyle/>
          <a:p>
            <a:fld id="{823CFCF3-4485-804A-A9B9-92A9FEB4BEA3}" type="slidenum">
              <a:rPr lang="fr-CA" smtClean="0"/>
              <a:t>14</a:t>
            </a:fld>
            <a:endParaRPr lang="fr-CA"/>
          </a:p>
        </p:txBody>
      </p:sp>
    </p:spTree>
    <p:extLst>
      <p:ext uri="{BB962C8B-B14F-4D97-AF65-F5344CB8AC3E}">
        <p14:creationId xmlns:p14="http://schemas.microsoft.com/office/powerpoint/2010/main" val="332664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Messages clés</a:t>
            </a:r>
          </a:p>
        </p:txBody>
      </p:sp>
      <p:sp>
        <p:nvSpPr>
          <p:cNvPr id="3" name="Espace réservé du contenu 2"/>
          <p:cNvSpPr>
            <a:spLocks noGrp="1"/>
          </p:cNvSpPr>
          <p:nvPr>
            <p:ph idx="1"/>
          </p:nvPr>
        </p:nvSpPr>
        <p:spPr/>
        <p:txBody>
          <a:bodyPr/>
          <a:lstStyle/>
          <a:p>
            <a:r>
              <a:rPr lang="fr-CA" dirty="0">
                <a:solidFill>
                  <a:schemeClr val="accent1">
                    <a:lumMod val="75000"/>
                  </a:schemeClr>
                </a:solidFill>
              </a:rPr>
              <a:t>SVP conclure avec des messages clés</a:t>
            </a:r>
          </a:p>
          <a:p>
            <a:r>
              <a:rPr lang="fr-CA" dirty="0">
                <a:solidFill>
                  <a:schemeClr val="accent1">
                    <a:lumMod val="75000"/>
                  </a:schemeClr>
                </a:solidFill>
              </a:rPr>
              <a:t>Les messages doivent être en lien avec les objectifs que vous vous étiez donnés.</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15</a:t>
            </a:fld>
            <a:endParaRPr lang="fr-CA"/>
          </a:p>
        </p:txBody>
      </p:sp>
    </p:spTree>
    <p:extLst>
      <p:ext uri="{BB962C8B-B14F-4D97-AF65-F5344CB8AC3E}">
        <p14:creationId xmlns:p14="http://schemas.microsoft.com/office/powerpoint/2010/main" val="1304808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Bibliographie/Remerciements</a:t>
            </a:r>
          </a:p>
        </p:txBody>
      </p:sp>
      <p:sp>
        <p:nvSpPr>
          <p:cNvPr id="3" name="Espace réservé du contenu 2"/>
          <p:cNvSpPr>
            <a:spLocks noGrp="1"/>
          </p:cNvSpPr>
          <p:nvPr>
            <p:ph idx="1"/>
          </p:nvPr>
        </p:nvSpPr>
        <p:spPr/>
        <p:txBody>
          <a:bodyPr/>
          <a:lstStyle/>
          <a:p>
            <a:r>
              <a:rPr lang="fr-CA" dirty="0">
                <a:solidFill>
                  <a:schemeClr val="accent1">
                    <a:lumMod val="75000"/>
                  </a:schemeClr>
                </a:solidFill>
              </a:rPr>
              <a:t>Inscrivez des références pertinentes</a:t>
            </a:r>
          </a:p>
          <a:p>
            <a:r>
              <a:rPr lang="fr-CA" dirty="0">
                <a:solidFill>
                  <a:schemeClr val="accent1">
                    <a:lumMod val="75000"/>
                  </a:schemeClr>
                </a:solidFill>
              </a:rPr>
              <a:t>Si vous avez utilisez l’IA, veuillez inscrire les informations pertinentes.</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16</a:t>
            </a:fld>
            <a:endParaRPr lang="fr-CA"/>
          </a:p>
        </p:txBody>
      </p:sp>
    </p:spTree>
    <p:extLst>
      <p:ext uri="{BB962C8B-B14F-4D97-AF65-F5344CB8AC3E}">
        <p14:creationId xmlns:p14="http://schemas.microsoft.com/office/powerpoint/2010/main" val="249874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Ressources pour les conférenciers et conférencières.</a:t>
            </a:r>
            <a:endParaRPr lang="en-US" dirty="0"/>
          </a:p>
        </p:txBody>
      </p:sp>
      <p:sp>
        <p:nvSpPr>
          <p:cNvPr id="3" name="Espace réservé du contenu 2"/>
          <p:cNvSpPr>
            <a:spLocks noGrp="1"/>
          </p:cNvSpPr>
          <p:nvPr>
            <p:ph idx="1"/>
          </p:nvPr>
        </p:nvSpPr>
        <p:spPr/>
        <p:txBody>
          <a:bodyPr/>
          <a:lstStyle/>
          <a:p>
            <a:r>
              <a:rPr lang="fr-CA" dirty="0">
                <a:solidFill>
                  <a:schemeClr val="accent1">
                    <a:lumMod val="75000"/>
                  </a:schemeClr>
                </a:solidFill>
                <a:hlinkClick r:id="rId2"/>
              </a:rPr>
              <a:t>https://cpu.umontreal.ca/accueil/</a:t>
            </a:r>
            <a:endParaRPr lang="fr-CA" dirty="0">
              <a:solidFill>
                <a:schemeClr val="accent1">
                  <a:lumMod val="75000"/>
                </a:schemeClr>
              </a:solidFill>
            </a:endParaRPr>
          </a:p>
          <a:p>
            <a:r>
              <a:rPr lang="en-US" dirty="0"/>
              <a:t>https://cpass.umontreal.ca/</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17</a:t>
            </a:fld>
            <a:endParaRPr lang="fr-CA"/>
          </a:p>
        </p:txBody>
      </p:sp>
    </p:spTree>
    <p:extLst>
      <p:ext uri="{BB962C8B-B14F-4D97-AF65-F5344CB8AC3E}">
        <p14:creationId xmlns:p14="http://schemas.microsoft.com/office/powerpoint/2010/main" val="90750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5"/>
          <p:cNvSpPr txBox="1"/>
          <p:nvPr/>
        </p:nvSpPr>
        <p:spPr>
          <a:xfrm>
            <a:off x="546012" y="260003"/>
            <a:ext cx="10712014" cy="120028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2400" b="1" dirty="0">
                <a:solidFill>
                  <a:schemeClr val="dk1"/>
                </a:solidFill>
                <a:latin typeface="Calibri"/>
                <a:ea typeface="Calibri"/>
                <a:cs typeface="Calibri"/>
                <a:sym typeface="Calibri"/>
              </a:rPr>
              <a:t>Divulgation des affiliations, biais, conflits d’intérêts et mesures d’atténuation</a:t>
            </a:r>
            <a:endParaRPr dirty="0">
              <a:solidFill>
                <a:schemeClr val="dk1"/>
              </a:solidFill>
            </a:endParaRPr>
          </a:p>
          <a:p>
            <a:pPr marL="0" marR="0" lvl="0" indent="0" algn="ctr" rtl="0">
              <a:spcBef>
                <a:spcPts val="0"/>
              </a:spcBef>
              <a:spcAft>
                <a:spcPts val="0"/>
              </a:spcAft>
              <a:buNone/>
            </a:pPr>
            <a:r>
              <a:rPr lang="fr-CA" sz="2400" b="1" dirty="0">
                <a:solidFill>
                  <a:schemeClr val="dk1"/>
                </a:solidFill>
                <a:latin typeface="Calibri"/>
                <a:ea typeface="Calibri"/>
                <a:cs typeface="Calibri"/>
                <a:sym typeface="Calibri"/>
              </a:rPr>
              <a:t>pour </a:t>
            </a:r>
            <a:r>
              <a:rPr lang="fr-CA" sz="2400" b="1" dirty="0">
                <a:solidFill>
                  <a:srgbClr val="FF0000"/>
                </a:solidFill>
                <a:latin typeface="Calibri"/>
                <a:ea typeface="Calibri"/>
                <a:cs typeface="Calibri"/>
                <a:sym typeface="Calibri"/>
              </a:rPr>
              <a:t>les personnes ayant produit du contenu scientifique</a:t>
            </a:r>
          </a:p>
          <a:p>
            <a:pPr algn="ctr"/>
            <a:endParaRPr lang="fr-CA" sz="2400" b="1" dirty="0">
              <a:solidFill>
                <a:srgbClr val="FF0000"/>
              </a:solidFill>
              <a:latin typeface="Calibri"/>
              <a:ea typeface="Calibri"/>
              <a:cs typeface="Calibri"/>
            </a:endParaRPr>
          </a:p>
        </p:txBody>
      </p:sp>
      <p:pic>
        <p:nvPicPr>
          <p:cNvPr id="117" name="Google Shape;117;p5"/>
          <p:cNvPicPr preferRelativeResize="0"/>
          <p:nvPr/>
        </p:nvPicPr>
        <p:blipFill rotWithShape="1">
          <a:blip r:embed="rId3">
            <a:alphaModFix/>
          </a:blip>
          <a:srcRect/>
          <a:stretch/>
        </p:blipFill>
        <p:spPr>
          <a:xfrm>
            <a:off x="6924791" y="1063235"/>
            <a:ext cx="3531628" cy="4522718"/>
          </a:xfrm>
          <a:prstGeom prst="rect">
            <a:avLst/>
          </a:prstGeom>
          <a:noFill/>
          <a:ln>
            <a:noFill/>
          </a:ln>
        </p:spPr>
      </p:pic>
      <p:pic>
        <p:nvPicPr>
          <p:cNvPr id="118" name="Google Shape;118;p5"/>
          <p:cNvPicPr preferRelativeResize="0"/>
          <p:nvPr/>
        </p:nvPicPr>
        <p:blipFill rotWithShape="1">
          <a:blip r:embed="rId4">
            <a:alphaModFix/>
          </a:blip>
          <a:srcRect/>
          <a:stretch/>
        </p:blipFill>
        <p:spPr>
          <a:xfrm>
            <a:off x="2147189" y="2745086"/>
            <a:ext cx="1800476" cy="2772162"/>
          </a:xfrm>
          <a:prstGeom prst="rect">
            <a:avLst/>
          </a:prstGeom>
          <a:noFill/>
          <a:ln>
            <a:noFill/>
          </a:ln>
        </p:spPr>
      </p:pic>
      <p:pic>
        <p:nvPicPr>
          <p:cNvPr id="119" name="Google Shape;119;p5"/>
          <p:cNvPicPr preferRelativeResize="0"/>
          <p:nvPr/>
        </p:nvPicPr>
        <p:blipFill rotWithShape="1">
          <a:blip r:embed="rId5">
            <a:alphaModFix/>
          </a:blip>
          <a:srcRect/>
          <a:stretch/>
        </p:blipFill>
        <p:spPr>
          <a:xfrm>
            <a:off x="4060091" y="2739471"/>
            <a:ext cx="1924319" cy="1390844"/>
          </a:xfrm>
          <a:prstGeom prst="rect">
            <a:avLst/>
          </a:prstGeom>
          <a:noFill/>
          <a:ln>
            <a:noFill/>
          </a:ln>
        </p:spPr>
      </p:pic>
      <p:sp>
        <p:nvSpPr>
          <p:cNvPr id="2" name="ZoneTexte 1">
            <a:extLst>
              <a:ext uri="{FF2B5EF4-FFF2-40B4-BE49-F238E27FC236}">
                <a16:creationId xmlns:a16="http://schemas.microsoft.com/office/drawing/2014/main" id="{3410897C-6AAC-158E-14FA-6EF4E04FC850}"/>
              </a:ext>
            </a:extLst>
          </p:cNvPr>
          <p:cNvSpPr txBox="1"/>
          <p:nvPr/>
        </p:nvSpPr>
        <p:spPr>
          <a:xfrm>
            <a:off x="1501515" y="6167204"/>
            <a:ext cx="896411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1400" b="1" dirty="0">
                <a:solidFill>
                  <a:srgbClr val="0070C0"/>
                </a:solidFill>
                <a:ea typeface="Calibri"/>
                <a:cs typeface="Calibri"/>
              </a:rPr>
              <a:t>NB Les normes du CQDPCM et la Norme nationale pour le soutien d'activités agréées doivent être respectées.</a:t>
            </a:r>
            <a:endParaRPr lang="fr-CA" dirty="0">
              <a:solidFill>
                <a:srgbClr val="0070C0"/>
              </a:solidFill>
              <a:ea typeface="Calibri" panose="020F0502020204030204"/>
              <a:cs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a:solidFill>
                  <a:srgbClr val="888888"/>
                </a:solidFill>
                <a:latin typeface="Calibri"/>
                <a:ea typeface="Calibri"/>
                <a:cs typeface="Calibri"/>
                <a:sym typeface="Calibri"/>
              </a:rPr>
              <a:t>3</a:t>
            </a:fld>
            <a:endParaRPr>
              <a:solidFill>
                <a:srgbClr val="888888"/>
              </a:solidFill>
              <a:latin typeface="Times"/>
              <a:ea typeface="Times"/>
              <a:cs typeface="Times"/>
              <a:sym typeface="Times"/>
            </a:endParaRPr>
          </a:p>
        </p:txBody>
      </p:sp>
      <p:sp>
        <p:nvSpPr>
          <p:cNvPr id="126" name="Google Shape;126;p6"/>
          <p:cNvSpPr txBox="1"/>
          <p:nvPr/>
        </p:nvSpPr>
        <p:spPr>
          <a:xfrm>
            <a:off x="696735" y="5823928"/>
            <a:ext cx="10173783"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CA" sz="1800">
                <a:solidFill>
                  <a:srgbClr val="FF0000"/>
                </a:solidFill>
                <a:latin typeface="Calibri"/>
                <a:ea typeface="Calibri"/>
                <a:cs typeface="Calibri"/>
                <a:sym typeface="Calibri"/>
              </a:rPr>
              <a:t>NB S’il y a absence de conflits, la phrase suivante doit apparaître: « Je n’ai aucun conflit d’intérêts réel ou potentiel en lien ou non avec le contenu de cette présentation. »</a:t>
            </a:r>
            <a:endParaRPr/>
          </a:p>
        </p:txBody>
      </p:sp>
      <p:sp>
        <p:nvSpPr>
          <p:cNvPr id="127" name="Google Shape;127;p6"/>
          <p:cNvSpPr/>
          <p:nvPr/>
        </p:nvSpPr>
        <p:spPr>
          <a:xfrm>
            <a:off x="503339" y="560949"/>
            <a:ext cx="9374554" cy="526297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CA" sz="2800" b="1" u="sng">
                <a:solidFill>
                  <a:srgbClr val="2E75B5"/>
                </a:solidFill>
                <a:latin typeface="Calibri"/>
                <a:ea typeface="Calibri"/>
                <a:cs typeface="Calibri"/>
                <a:sym typeface="Calibri"/>
              </a:rPr>
              <a:t>Diapositive pour les personnes-ressource </a:t>
            </a:r>
            <a:endParaRPr sz="2800" b="1" u="sng">
              <a:solidFill>
                <a:srgbClr val="2E75B5"/>
              </a:solidFill>
              <a:latin typeface="Calibri"/>
              <a:ea typeface="Calibri"/>
              <a:cs typeface="Calibri"/>
              <a:sym typeface="Calibri"/>
            </a:endParaRPr>
          </a:p>
          <a:p>
            <a:pPr marL="0" marR="0" lvl="0" indent="0" algn="l" rtl="0">
              <a:spcBef>
                <a:spcPts val="0"/>
              </a:spcBef>
              <a:spcAft>
                <a:spcPts val="0"/>
              </a:spcAft>
              <a:buNone/>
            </a:pPr>
            <a:endParaRPr sz="2800" b="1" u="sng">
              <a:solidFill>
                <a:srgbClr val="2E75B5"/>
              </a:solidFill>
              <a:latin typeface="Calibri"/>
              <a:ea typeface="Calibri"/>
              <a:cs typeface="Calibri"/>
              <a:sym typeface="Calibri"/>
            </a:endParaRPr>
          </a:p>
          <a:p>
            <a:pPr marL="0" marR="0" lvl="0" indent="0" algn="l" rtl="0">
              <a:spcBef>
                <a:spcPts val="0"/>
              </a:spcBef>
              <a:spcAft>
                <a:spcPts val="0"/>
              </a:spcAft>
              <a:buNone/>
            </a:pPr>
            <a:r>
              <a:rPr lang="fr-CA" sz="2800" b="1" u="sng">
                <a:solidFill>
                  <a:schemeClr val="dk1"/>
                </a:solidFill>
                <a:latin typeface="Calibri"/>
                <a:ea typeface="Calibri"/>
                <a:cs typeface="Calibri"/>
                <a:sym typeface="Calibri"/>
              </a:rPr>
              <a:t>Affiliations :  </a:t>
            </a:r>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r>
              <a:rPr lang="fr-CA" sz="2800" b="1" u="sng">
                <a:solidFill>
                  <a:schemeClr val="dk1"/>
                </a:solidFill>
                <a:latin typeface="Calibri"/>
                <a:ea typeface="Calibri"/>
                <a:cs typeface="Calibri"/>
                <a:sym typeface="Calibri"/>
              </a:rPr>
              <a:t>Biais, conflits d’intérêts réels ou potentiels :</a:t>
            </a:r>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r>
              <a:rPr lang="fr-CA" sz="2800" b="1" u="sng">
                <a:solidFill>
                  <a:schemeClr val="dk1"/>
                </a:solidFill>
                <a:latin typeface="Calibri"/>
                <a:ea typeface="Calibri"/>
                <a:cs typeface="Calibri"/>
                <a:sym typeface="Calibri"/>
              </a:rPr>
              <a:t>Engagement à présenter un contenu transparent et équilibré, </a:t>
            </a:r>
            <a:endParaRPr u="sng"/>
          </a:p>
          <a:p>
            <a:pPr marL="0" marR="0" lvl="0" indent="0" algn="l" rtl="0">
              <a:spcBef>
                <a:spcPts val="0"/>
              </a:spcBef>
              <a:spcAft>
                <a:spcPts val="0"/>
              </a:spcAft>
              <a:buNone/>
            </a:pPr>
            <a:r>
              <a:rPr lang="fr-CA" sz="2800" b="1" u="sng">
                <a:solidFill>
                  <a:schemeClr val="dk1"/>
                </a:solidFill>
                <a:latin typeface="Calibri"/>
                <a:ea typeface="Calibri"/>
                <a:cs typeface="Calibri"/>
                <a:sym typeface="Calibri"/>
              </a:rPr>
              <a:t>exempt de partialité</a:t>
            </a:r>
            <a:r>
              <a:rPr lang="fr-CA" sz="2800" b="1">
                <a:solidFill>
                  <a:schemeClr val="dk1"/>
                </a:solidFill>
                <a:latin typeface="Calibri"/>
                <a:ea typeface="Calibri"/>
                <a:cs typeface="Calibri"/>
                <a:sym typeface="Calibri"/>
              </a:rPr>
              <a:t>. </a:t>
            </a:r>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r>
              <a:rPr lang="fr-CA" sz="2800" b="1" u="sng">
                <a:solidFill>
                  <a:schemeClr val="dk1"/>
                </a:solidFill>
                <a:latin typeface="Calibri"/>
                <a:ea typeface="Calibri"/>
                <a:cs typeface="Calibri"/>
                <a:sym typeface="Calibri"/>
              </a:rPr>
              <a:t>Mesure d’atténuation</a:t>
            </a:r>
            <a:endParaRPr/>
          </a:p>
        </p:txBody>
      </p:sp>
      <p:sp>
        <p:nvSpPr>
          <p:cNvPr id="128" name="Google Shape;128;p6"/>
          <p:cNvSpPr/>
          <p:nvPr/>
        </p:nvSpPr>
        <p:spPr>
          <a:xfrm>
            <a:off x="390914" y="1448414"/>
            <a:ext cx="11182500" cy="5125800"/>
          </a:xfrm>
          <a:prstGeom prst="rect">
            <a:avLst/>
          </a:prstGeom>
          <a:noFill/>
          <a:ln w="7620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a:solidFill>
                  <a:srgbClr val="888888"/>
                </a:solidFill>
                <a:latin typeface="Calibri"/>
                <a:ea typeface="Calibri"/>
                <a:cs typeface="Calibri"/>
                <a:sym typeface="Calibri"/>
              </a:rPr>
              <a:t>4</a:t>
            </a:fld>
            <a:endParaRPr>
              <a:solidFill>
                <a:srgbClr val="888888"/>
              </a:solidFill>
              <a:latin typeface="Times"/>
              <a:ea typeface="Times"/>
              <a:cs typeface="Times"/>
              <a:sym typeface="Times"/>
            </a:endParaRPr>
          </a:p>
        </p:txBody>
      </p:sp>
      <p:sp>
        <p:nvSpPr>
          <p:cNvPr id="135" name="Google Shape;135;p7"/>
          <p:cNvSpPr/>
          <p:nvPr/>
        </p:nvSpPr>
        <p:spPr>
          <a:xfrm>
            <a:off x="458038" y="136525"/>
            <a:ext cx="11275923" cy="70173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CA" sz="2800" b="1" u="sng">
                <a:solidFill>
                  <a:srgbClr val="FF0000"/>
                </a:solidFill>
                <a:latin typeface="Calibri"/>
                <a:ea typeface="Calibri"/>
                <a:cs typeface="Calibri"/>
                <a:sym typeface="Calibri"/>
              </a:rPr>
              <a:t>Exemple </a:t>
            </a:r>
            <a:r>
              <a:rPr lang="fr-CA" sz="2800" b="1">
                <a:solidFill>
                  <a:schemeClr val="dk1"/>
                </a:solidFill>
                <a:latin typeface="Calibri"/>
                <a:ea typeface="Calibri"/>
                <a:cs typeface="Calibri"/>
                <a:sym typeface="Calibri"/>
              </a:rPr>
              <a:t>de diapositive de divulgation pour les personnes ayant produit du contenu scientifique</a:t>
            </a:r>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r>
              <a:rPr lang="fr-CA" sz="1800" b="1">
                <a:solidFill>
                  <a:schemeClr val="dk1"/>
                </a:solidFill>
                <a:latin typeface="Calibri"/>
                <a:ea typeface="Calibri"/>
                <a:cs typeface="Calibri"/>
                <a:sym typeface="Calibri"/>
              </a:rPr>
              <a:t>Divulgation affiliations, biais, conflits d’intérêts et atténuation : </a:t>
            </a:r>
            <a:r>
              <a:rPr lang="fr-CA" sz="1800">
                <a:solidFill>
                  <a:schemeClr val="dk1"/>
                </a:solidFill>
                <a:latin typeface="Calibri"/>
                <a:ea typeface="Calibri"/>
                <a:cs typeface="Calibri"/>
                <a:sym typeface="Calibri"/>
              </a:rPr>
              <a:t>Dre Marcia Gonzalez</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fr-CA" sz="2800">
                <a:solidFill>
                  <a:schemeClr val="dk1"/>
                </a:solidFill>
                <a:latin typeface="Calibri"/>
                <a:ea typeface="Calibri"/>
                <a:cs typeface="Calibri"/>
                <a:sym typeface="Calibri"/>
              </a:rPr>
              <a:t/>
            </a:r>
            <a:br>
              <a:rPr lang="fr-CA" sz="2800">
                <a:solidFill>
                  <a:schemeClr val="dk1"/>
                </a:solidFill>
                <a:latin typeface="Calibri"/>
                <a:ea typeface="Calibri"/>
                <a:cs typeface="Calibri"/>
                <a:sym typeface="Calibri"/>
              </a:rPr>
            </a:br>
            <a:r>
              <a:rPr lang="fr-CA" sz="1800" b="1">
                <a:solidFill>
                  <a:schemeClr val="dk1"/>
                </a:solidFill>
                <a:latin typeface="Calibri"/>
                <a:ea typeface="Calibri"/>
                <a:cs typeface="Calibri"/>
                <a:sym typeface="Calibri"/>
              </a:rPr>
              <a:t>AFFILIATIONS</a:t>
            </a:r>
            <a:endParaRPr sz="2800" b="1">
              <a:solidFill>
                <a:schemeClr val="dk1"/>
              </a:solidFill>
              <a:latin typeface="Calibri"/>
              <a:ea typeface="Calibri"/>
              <a:cs typeface="Calibri"/>
              <a:sym typeface="Calibri"/>
            </a:endParaRPr>
          </a:p>
          <a:p>
            <a:pPr marL="457200" marR="0" lvl="1" indent="0" algn="l" rtl="0">
              <a:spcBef>
                <a:spcPts val="0"/>
              </a:spcBef>
              <a:spcAft>
                <a:spcPts val="0"/>
              </a:spcAft>
              <a:buNone/>
            </a:pPr>
            <a:r>
              <a:rPr lang="fr-CA" sz="1800" b="0" i="0" u="none" strike="noStrike" cap="none">
                <a:solidFill>
                  <a:schemeClr val="dk1"/>
                </a:solidFill>
                <a:latin typeface="Calibri"/>
                <a:ea typeface="Calibri"/>
                <a:cs typeface="Calibri"/>
                <a:sym typeface="Calibri"/>
              </a:rPr>
              <a:t>Chirurgienne orthopédiste</a:t>
            </a:r>
            <a:endParaRPr/>
          </a:p>
          <a:p>
            <a:pPr marL="457200" marR="0" lvl="1" indent="0" algn="l" rtl="0">
              <a:spcBef>
                <a:spcPts val="0"/>
              </a:spcBef>
              <a:spcAft>
                <a:spcPts val="0"/>
              </a:spcAft>
              <a:buNone/>
            </a:pPr>
            <a:r>
              <a:rPr lang="fr-CA" sz="1800" b="0" i="0" u="none" strike="noStrike" cap="none">
                <a:solidFill>
                  <a:schemeClr val="dk1"/>
                </a:solidFill>
                <a:latin typeface="Calibri"/>
                <a:ea typeface="Calibri"/>
                <a:cs typeface="Calibri"/>
                <a:sym typeface="Calibri"/>
              </a:rPr>
              <a:t>Clinique privée Meilleurs Soins Inc.</a:t>
            </a:r>
            <a:endParaRPr/>
          </a:p>
          <a:p>
            <a:pPr marL="457200" marR="0" lvl="1" indent="0" algn="l" rtl="0">
              <a:spcBef>
                <a:spcPts val="0"/>
              </a:spcBef>
              <a:spcAft>
                <a:spcPts val="0"/>
              </a:spcAft>
              <a:buNone/>
            </a:pPr>
            <a:r>
              <a:rPr lang="fr-CA" sz="1800" b="0" i="0" u="none" strike="noStrike" cap="none">
                <a:solidFill>
                  <a:schemeClr val="dk1"/>
                </a:solidFill>
                <a:latin typeface="Calibri"/>
                <a:ea typeface="Calibri"/>
                <a:cs typeface="Calibri"/>
                <a:sym typeface="Calibri"/>
              </a:rPr>
              <a:t>Centre hospitalier Montons-en-Haut</a:t>
            </a:r>
            <a:endParaRPr/>
          </a:p>
          <a:p>
            <a:pPr marL="457200" marR="0" lvl="1" indent="0" algn="l" rtl="0">
              <a:spcBef>
                <a:spcPts val="0"/>
              </a:spcBef>
              <a:spcAft>
                <a:spcPts val="0"/>
              </a:spcAft>
              <a:buNone/>
            </a:pPr>
            <a:r>
              <a:rPr lang="fr-CA" sz="1800" b="0" i="0" u="none" strike="noStrike" cap="none">
                <a:solidFill>
                  <a:schemeClr val="dk1"/>
                </a:solidFill>
                <a:latin typeface="Calibri"/>
                <a:ea typeface="Calibri"/>
                <a:cs typeface="Calibri"/>
                <a:sym typeface="Calibri"/>
              </a:rPr>
              <a:t>Compagnie d’orthèses XYZ </a:t>
            </a:r>
            <a:endParaRPr/>
          </a:p>
          <a:p>
            <a:pPr marL="0" marR="0" lvl="0" indent="0" algn="l" rtl="0">
              <a:spcBef>
                <a:spcPts val="0"/>
              </a:spcBef>
              <a:spcAft>
                <a:spcPts val="0"/>
              </a:spcAft>
              <a:buNone/>
            </a:pPr>
            <a:r>
              <a:rPr lang="fr-CA"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fr-CA" sz="1800" b="1">
                <a:solidFill>
                  <a:schemeClr val="dk1"/>
                </a:solidFill>
                <a:latin typeface="Calibri"/>
                <a:ea typeface="Calibri"/>
                <a:cs typeface="Calibri"/>
                <a:sym typeface="Calibri"/>
              </a:rPr>
              <a:t>BIAIS OU CONFLITS D’INTÉRÊTS (RÉELS ou POTENTIELS) : </a:t>
            </a:r>
            <a:endParaRPr/>
          </a:p>
          <a:p>
            <a:pPr marL="0" marR="0" lvl="0" indent="0" algn="l" rtl="0">
              <a:spcBef>
                <a:spcPts val="0"/>
              </a:spcBef>
              <a:spcAft>
                <a:spcPts val="0"/>
              </a:spcAft>
              <a:buNone/>
            </a:pPr>
            <a:r>
              <a:rPr lang="fr-CA" sz="1800" b="1">
                <a:solidFill>
                  <a:schemeClr val="dk1"/>
                </a:solidFill>
                <a:latin typeface="Calibri"/>
                <a:ea typeface="Calibri"/>
                <a:cs typeface="Calibri"/>
                <a:sym typeface="Calibri"/>
              </a:rPr>
              <a:t>	</a:t>
            </a:r>
            <a:r>
              <a:rPr lang="fr-CA" sz="1800">
                <a:solidFill>
                  <a:schemeClr val="dk1"/>
                </a:solidFill>
                <a:latin typeface="Calibri"/>
                <a:ea typeface="Calibri"/>
                <a:cs typeface="Calibri"/>
                <a:sym typeface="Calibri"/>
              </a:rPr>
              <a:t>J’ai participé à la conception et à un atelier pour unenouvelle attelle, je pourrais introduire un biais en lien 	avec cette attelle, mais je vais m’assurer de présenter tous les produits disponibles.</a:t>
            </a: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endParaRPr sz="2800" b="1" u="sng">
              <a:solidFill>
                <a:srgbClr val="FF0000"/>
              </a:solidFill>
              <a:latin typeface="Calibri"/>
              <a:ea typeface="Calibri"/>
              <a:cs typeface="Calibri"/>
              <a:sym typeface="Calibri"/>
            </a:endParaRPr>
          </a:p>
          <a:p>
            <a:pPr marL="0" marR="0" lvl="0" indent="0" algn="l" rtl="0">
              <a:spcBef>
                <a:spcPts val="0"/>
              </a:spcBef>
              <a:spcAft>
                <a:spcPts val="0"/>
              </a:spcAft>
              <a:buNone/>
            </a:pPr>
            <a:r>
              <a:rPr lang="fr-CA" sz="1800" b="1">
                <a:solidFill>
                  <a:schemeClr val="dk1"/>
                </a:solidFill>
                <a:latin typeface="Calibri"/>
                <a:ea typeface="Calibri"/>
                <a:cs typeface="Calibri"/>
                <a:sym typeface="Calibri"/>
              </a:rPr>
              <a:t>Je m’engage à présenter un contenu transparent et équilibré, exempt de partialité. </a:t>
            </a:r>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fr-CA" sz="1800" b="1">
                <a:solidFill>
                  <a:schemeClr val="dk1"/>
                </a:solidFill>
                <a:latin typeface="Calibri"/>
                <a:ea typeface="Calibri"/>
                <a:cs typeface="Calibri"/>
                <a:sym typeface="Calibri"/>
              </a:rPr>
              <a:t>MESURES D’ATTÉNUATION : </a:t>
            </a:r>
            <a:r>
              <a:rPr lang="fr-CA" sz="1800">
                <a:solidFill>
                  <a:schemeClr val="dk1"/>
                </a:solidFill>
                <a:latin typeface="Calibri"/>
                <a:ea typeface="Calibri"/>
                <a:cs typeface="Calibri"/>
                <a:sym typeface="Calibri"/>
              </a:rPr>
              <a:t>Révision du contenu effectué conjointement avec le comité scientifique.</a:t>
            </a:r>
            <a:endParaRPr sz="2800">
              <a:solidFill>
                <a:schemeClr val="dk1"/>
              </a:solidFill>
              <a:latin typeface="Calibri"/>
              <a:ea typeface="Calibri"/>
              <a:cs typeface="Calibri"/>
              <a:sym typeface="Calibri"/>
            </a:endParaRPr>
          </a:p>
          <a:p>
            <a:pPr marL="0" marR="0" lvl="0" indent="0" algn="l" rtl="0">
              <a:spcBef>
                <a:spcPts val="0"/>
              </a:spcBef>
              <a:spcAft>
                <a:spcPts val="0"/>
              </a:spcAft>
              <a:buNone/>
            </a:pPr>
            <a:r>
              <a:rPr lang="fr-CA" sz="2800">
                <a:solidFill>
                  <a:schemeClr val="dk1"/>
                </a:solidFill>
                <a:latin typeface="Calibri"/>
                <a:ea typeface="Calibri"/>
                <a:cs typeface="Calibri"/>
                <a:sym typeface="Calibri"/>
              </a:rPr>
              <a:t/>
            </a:r>
            <a:br>
              <a:rPr lang="fr-CA" sz="2800">
                <a:solidFill>
                  <a:schemeClr val="dk1"/>
                </a:solidFill>
                <a:latin typeface="Calibri"/>
                <a:ea typeface="Calibri"/>
                <a:cs typeface="Calibri"/>
                <a:sym typeface="Calibri"/>
              </a:rPr>
            </a:br>
            <a:endParaRPr sz="2800" b="1" u="sng">
              <a:solidFill>
                <a:srgbClr val="FF0000"/>
              </a:solidFill>
              <a:latin typeface="Calibri"/>
              <a:ea typeface="Calibri"/>
              <a:cs typeface="Calibri"/>
              <a:sym typeface="Calibri"/>
            </a:endParaRPr>
          </a:p>
        </p:txBody>
      </p:sp>
      <p:sp>
        <p:nvSpPr>
          <p:cNvPr id="136" name="Google Shape;136;p7"/>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CA" sz="1800">
                <a:solidFill>
                  <a:schemeClr val="dk1"/>
                </a:solidFill>
                <a:latin typeface="Calibri"/>
                <a:ea typeface="Calibri"/>
                <a:cs typeface="Calibri"/>
                <a:sym typeface="Calibri"/>
              </a:rPr>
              <a:t> </a:t>
            </a:r>
            <a:endParaRPr/>
          </a:p>
        </p:txBody>
      </p:sp>
      <p:sp>
        <p:nvSpPr>
          <p:cNvPr id="137" name="Google Shape;137;p7"/>
          <p:cNvSpPr/>
          <p:nvPr/>
        </p:nvSpPr>
        <p:spPr>
          <a:xfrm>
            <a:off x="503339" y="1417739"/>
            <a:ext cx="11182525" cy="5125674"/>
          </a:xfrm>
          <a:prstGeom prst="rect">
            <a:avLst/>
          </a:prstGeom>
          <a:noFill/>
          <a:ln w="762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6832"/>
            <a:ext cx="10515600" cy="1325563"/>
          </a:xfrm>
        </p:spPr>
        <p:txBody>
          <a:bodyPr/>
          <a:lstStyle/>
          <a:p>
            <a:r>
              <a:rPr lang="fr-CA" dirty="0"/>
              <a:t>Objectifs</a:t>
            </a:r>
          </a:p>
        </p:txBody>
      </p:sp>
      <p:sp>
        <p:nvSpPr>
          <p:cNvPr id="3" name="Espace réservé du contenu 2"/>
          <p:cNvSpPr>
            <a:spLocks noGrp="1"/>
          </p:cNvSpPr>
          <p:nvPr>
            <p:ph idx="1"/>
          </p:nvPr>
        </p:nvSpPr>
        <p:spPr>
          <a:xfrm>
            <a:off x="838200" y="1520825"/>
            <a:ext cx="6848061" cy="4351338"/>
          </a:xfrm>
        </p:spPr>
        <p:txBody>
          <a:bodyPr>
            <a:normAutofit fontScale="92500" lnSpcReduction="10000"/>
          </a:bodyPr>
          <a:lstStyle/>
          <a:p>
            <a:r>
              <a:rPr lang="fr-CA" dirty="0">
                <a:solidFill>
                  <a:schemeClr val="accent1">
                    <a:lumMod val="75000"/>
                  </a:schemeClr>
                </a:solidFill>
              </a:rPr>
              <a:t>Les objectifs sont un </a:t>
            </a:r>
            <a:r>
              <a:rPr lang="fr-CA" u="sng" dirty="0">
                <a:solidFill>
                  <a:schemeClr val="accent1">
                    <a:lumMod val="75000"/>
                  </a:schemeClr>
                </a:solidFill>
              </a:rPr>
              <a:t>contrat pédagogique avec votre auditoire</a:t>
            </a:r>
          </a:p>
          <a:p>
            <a:r>
              <a:rPr lang="fr-CA" dirty="0">
                <a:solidFill>
                  <a:schemeClr val="accent1">
                    <a:lumMod val="75000"/>
                  </a:schemeClr>
                </a:solidFill>
              </a:rPr>
              <a:t>Soyez réaliste pour ce qui est possible de faire avec le temps et les ressources allouées</a:t>
            </a:r>
          </a:p>
          <a:p>
            <a:r>
              <a:rPr lang="fr-CA" dirty="0">
                <a:solidFill>
                  <a:schemeClr val="accent1">
                    <a:lumMod val="75000"/>
                  </a:schemeClr>
                </a:solidFill>
              </a:rPr>
              <a:t>SVP écrivez 2-3 objectifs par heure de conférence</a:t>
            </a:r>
          </a:p>
          <a:p>
            <a:r>
              <a:rPr lang="fr-CA" dirty="0">
                <a:solidFill>
                  <a:schemeClr val="accent1">
                    <a:lumMod val="75000"/>
                  </a:schemeClr>
                </a:solidFill>
              </a:rPr>
              <a:t>SVP évitez les verbes connaître, comprendre et savoir (voir liste suggérée)</a:t>
            </a:r>
          </a:p>
          <a:p>
            <a:r>
              <a:rPr lang="fr-CA" dirty="0">
                <a:hlinkClick r:id="rId2"/>
              </a:rPr>
              <a:t>Aide à la tâche</a:t>
            </a:r>
          </a:p>
          <a:p>
            <a:pPr lvl="1"/>
            <a:r>
              <a:rPr lang="fr-CA" dirty="0">
                <a:hlinkClick r:id="rId2"/>
              </a:rPr>
              <a:t>http://cqdpcm.ca/wp-content/uploads/2017/04/La-r%C3%A9daction-dobjectifs-rendue-facile.pdf</a:t>
            </a:r>
            <a:endParaRPr lang="fr-CA" dirty="0">
              <a:solidFill>
                <a:srgbClr val="FF0000"/>
              </a:solidFill>
            </a:endParaRPr>
          </a:p>
          <a:p>
            <a:endParaRPr lang="fr-CA" dirty="0"/>
          </a:p>
        </p:txBody>
      </p:sp>
      <p:pic>
        <p:nvPicPr>
          <p:cNvPr id="5" name="Image 4"/>
          <p:cNvPicPr>
            <a:picLocks noChangeAspect="1"/>
          </p:cNvPicPr>
          <p:nvPr/>
        </p:nvPicPr>
        <p:blipFill>
          <a:blip r:embed="rId3"/>
          <a:stretch>
            <a:fillRect/>
          </a:stretch>
        </p:blipFill>
        <p:spPr>
          <a:xfrm>
            <a:off x="7686261" y="1520825"/>
            <a:ext cx="4505739" cy="4485859"/>
          </a:xfrm>
          <a:prstGeom prst="rect">
            <a:avLst/>
          </a:prstGeom>
        </p:spPr>
      </p:pic>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823CFCF3-4485-804A-A9B9-92A9FEB4BEA3}" type="slidenum">
              <a:rPr lang="fr-CA" smtClean="0"/>
              <a:t>5</a:t>
            </a:fld>
            <a:endParaRPr lang="fr-CA"/>
          </a:p>
        </p:txBody>
      </p:sp>
    </p:spTree>
    <p:extLst>
      <p:ext uri="{BB962C8B-B14F-4D97-AF65-F5344CB8AC3E}">
        <p14:creationId xmlns:p14="http://schemas.microsoft.com/office/powerpoint/2010/main" val="861858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Plan de la présentation</a:t>
            </a:r>
          </a:p>
        </p:txBody>
      </p:sp>
      <p:sp>
        <p:nvSpPr>
          <p:cNvPr id="3" name="Espace réservé du contenu 2"/>
          <p:cNvSpPr>
            <a:spLocks noGrp="1"/>
          </p:cNvSpPr>
          <p:nvPr>
            <p:ph idx="1"/>
          </p:nvPr>
        </p:nvSpPr>
        <p:spPr/>
        <p:txBody>
          <a:bodyPr>
            <a:normAutofit fontScale="85000" lnSpcReduction="20000"/>
          </a:bodyPr>
          <a:lstStyle/>
          <a:p>
            <a:r>
              <a:rPr lang="fr-CA" dirty="0">
                <a:solidFill>
                  <a:schemeClr val="accent1">
                    <a:lumMod val="75000"/>
                  </a:schemeClr>
                </a:solidFill>
              </a:rPr>
              <a:t>Expliquez à votre auditoire les moyens que vous allez utiliser pour atteindre les objectifs</a:t>
            </a:r>
          </a:p>
          <a:p>
            <a:r>
              <a:rPr lang="fr-CA" dirty="0">
                <a:solidFill>
                  <a:schemeClr val="accent1">
                    <a:lumMod val="75000"/>
                  </a:schemeClr>
                </a:solidFill>
              </a:rPr>
              <a:t>Donnez l’horaire détaillé par exemple :		</a:t>
            </a:r>
          </a:p>
          <a:p>
            <a:pPr lvl="1"/>
            <a:r>
              <a:rPr lang="fr-CA" dirty="0">
                <a:solidFill>
                  <a:schemeClr val="accent1">
                    <a:lumMod val="75000"/>
                  </a:schemeClr>
                </a:solidFill>
              </a:rPr>
              <a:t>Durée de 50 minutes. </a:t>
            </a:r>
          </a:p>
          <a:p>
            <a:pPr lvl="1"/>
            <a:r>
              <a:rPr lang="fr-CA" dirty="0">
                <a:solidFill>
                  <a:schemeClr val="accent1">
                    <a:lumMod val="75000"/>
                  </a:schemeClr>
                </a:solidFill>
              </a:rPr>
              <a:t>15 minutes de présentation magistrale sur la théorie fondamentale</a:t>
            </a:r>
          </a:p>
          <a:p>
            <a:pPr lvl="1"/>
            <a:r>
              <a:rPr lang="fr-CA" dirty="0">
                <a:solidFill>
                  <a:schemeClr val="accent1">
                    <a:lumMod val="75000"/>
                  </a:schemeClr>
                </a:solidFill>
              </a:rPr>
              <a:t>10 minutes de discussion à l’aide du clavardage</a:t>
            </a:r>
          </a:p>
          <a:p>
            <a:pPr lvl="1"/>
            <a:r>
              <a:rPr lang="fr-CA" dirty="0">
                <a:solidFill>
                  <a:schemeClr val="accent1">
                    <a:lumMod val="75000"/>
                  </a:schemeClr>
                </a:solidFill>
              </a:rPr>
              <a:t>20 minutes de présentation magistrale sur un aspect particulier</a:t>
            </a:r>
          </a:p>
          <a:p>
            <a:pPr lvl="1"/>
            <a:r>
              <a:rPr lang="fr-CA" dirty="0">
                <a:solidFill>
                  <a:schemeClr val="accent1">
                    <a:lumMod val="75000"/>
                  </a:schemeClr>
                </a:solidFill>
              </a:rPr>
              <a:t>10  minutes discussion de cas pour 6 minutes via clavardage</a:t>
            </a:r>
          </a:p>
          <a:p>
            <a:pPr lvl="1"/>
            <a:r>
              <a:rPr lang="fr-CA" dirty="0">
                <a:solidFill>
                  <a:schemeClr val="accent1">
                    <a:lumMod val="75000"/>
                  </a:schemeClr>
                </a:solidFill>
              </a:rPr>
              <a:t>5 minutes de retour sur les messages clés pour conclure</a:t>
            </a:r>
          </a:p>
          <a:p>
            <a:r>
              <a:rPr lang="fr-CA" dirty="0">
                <a:solidFill>
                  <a:schemeClr val="accent1">
                    <a:lumMod val="75000"/>
                  </a:schemeClr>
                </a:solidFill>
              </a:rPr>
              <a:t>Il doit y avoir au moins 25% d’interaction avec l’auditoire </a:t>
            </a:r>
          </a:p>
          <a:p>
            <a:pPr lvl="1"/>
            <a:r>
              <a:rPr lang="fr-CA" dirty="0">
                <a:solidFill>
                  <a:schemeClr val="accent1">
                    <a:lumMod val="75000"/>
                  </a:schemeClr>
                </a:solidFill>
              </a:rPr>
              <a:t>Ex.: 1 heure = 15 minutes de discussion</a:t>
            </a:r>
          </a:p>
          <a:p>
            <a:r>
              <a:rPr lang="fr-CA" dirty="0">
                <a:solidFill>
                  <a:schemeClr val="accent1">
                    <a:lumMod val="75000"/>
                  </a:schemeClr>
                </a:solidFill>
              </a:rPr>
              <a:t>Pensez à faire des pauses fréquentes pour fin de discussion</a:t>
            </a:r>
          </a:p>
          <a:p>
            <a:r>
              <a:rPr lang="fr-CA" dirty="0">
                <a:solidFill>
                  <a:schemeClr val="accent1">
                    <a:lumMod val="75000"/>
                  </a:schemeClr>
                </a:solidFill>
              </a:rPr>
              <a:t>Discutez avec le modérateur des options disponibles pour stimuler l’interaction</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6</a:t>
            </a:fld>
            <a:endParaRPr lang="fr-CA"/>
          </a:p>
        </p:txBody>
      </p:sp>
    </p:spTree>
    <p:extLst>
      <p:ext uri="{BB962C8B-B14F-4D97-AF65-F5344CB8AC3E}">
        <p14:creationId xmlns:p14="http://schemas.microsoft.com/office/powerpoint/2010/main" val="1689314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Mise en situation</a:t>
            </a:r>
          </a:p>
        </p:txBody>
      </p:sp>
      <p:sp>
        <p:nvSpPr>
          <p:cNvPr id="3" name="Espace réservé du contenu 2"/>
          <p:cNvSpPr>
            <a:spLocks noGrp="1"/>
          </p:cNvSpPr>
          <p:nvPr>
            <p:ph idx="1"/>
          </p:nvPr>
        </p:nvSpPr>
        <p:spPr>
          <a:xfrm>
            <a:off x="838200" y="1825625"/>
            <a:ext cx="7154107" cy="4351338"/>
          </a:xfrm>
        </p:spPr>
        <p:txBody>
          <a:bodyPr/>
          <a:lstStyle/>
          <a:p>
            <a:r>
              <a:rPr lang="fr-CA" dirty="0">
                <a:solidFill>
                  <a:schemeClr val="accent1">
                    <a:lumMod val="75000"/>
                  </a:schemeClr>
                </a:solidFill>
              </a:rPr>
              <a:t>Après les diapositives d’introduction, de conflits d’intérêts , d’objectifs et de plan d’apprentissage, il est temps de stimuler votre auditoire.</a:t>
            </a:r>
          </a:p>
          <a:p>
            <a:pPr marL="228600" lvl="1">
              <a:spcBef>
                <a:spcPts val="1000"/>
              </a:spcBef>
            </a:pPr>
            <a:r>
              <a:rPr lang="fr-CA" dirty="0">
                <a:solidFill>
                  <a:schemeClr val="accent1">
                    <a:lumMod val="75000"/>
                  </a:schemeClr>
                </a:solidFill>
              </a:rPr>
              <a:t>C’est le temps de capter l’attention !!!</a:t>
            </a:r>
          </a:p>
          <a:p>
            <a:pPr lvl="1"/>
            <a:r>
              <a:rPr lang="fr-CA" dirty="0">
                <a:solidFill>
                  <a:schemeClr val="accent1">
                    <a:lumMod val="75000"/>
                  </a:schemeClr>
                </a:solidFill>
              </a:rPr>
              <a:t>Une statistique importante</a:t>
            </a:r>
          </a:p>
          <a:p>
            <a:pPr lvl="1"/>
            <a:r>
              <a:rPr lang="fr-CA" dirty="0">
                <a:solidFill>
                  <a:schemeClr val="accent1">
                    <a:lumMod val="75000"/>
                  </a:schemeClr>
                </a:solidFill>
              </a:rPr>
              <a:t>Une image forte</a:t>
            </a:r>
          </a:p>
          <a:p>
            <a:pPr lvl="1"/>
            <a:r>
              <a:rPr lang="fr-CA" dirty="0">
                <a:solidFill>
                  <a:schemeClr val="accent1">
                    <a:lumMod val="75000"/>
                  </a:schemeClr>
                </a:solidFill>
              </a:rPr>
              <a:t>Racontez une histoire qui vous est arrivée</a:t>
            </a:r>
          </a:p>
          <a:p>
            <a:pPr lvl="1"/>
            <a:r>
              <a:rPr lang="fr-CA" dirty="0">
                <a:solidFill>
                  <a:schemeClr val="accent1">
                    <a:lumMod val="75000"/>
                  </a:schemeClr>
                </a:solidFill>
              </a:rPr>
              <a:t>Utilisez un petit vidéo</a:t>
            </a:r>
          </a:p>
          <a:p>
            <a:pPr lvl="1"/>
            <a:r>
              <a:rPr lang="fr-CA" dirty="0">
                <a:solidFill>
                  <a:schemeClr val="accent1">
                    <a:lumMod val="75000"/>
                  </a:schemeClr>
                </a:solidFill>
              </a:rPr>
              <a:t>Donnez un cas clinique. </a:t>
            </a: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7</a:t>
            </a:fld>
            <a:endParaRPr lang="fr-CA"/>
          </a:p>
        </p:txBody>
      </p:sp>
      <p:pic>
        <p:nvPicPr>
          <p:cNvPr id="7" name="Image 6"/>
          <p:cNvPicPr>
            <a:picLocks noChangeAspect="1"/>
          </p:cNvPicPr>
          <p:nvPr/>
        </p:nvPicPr>
        <p:blipFill>
          <a:blip r:embed="rId2"/>
          <a:stretch>
            <a:fillRect/>
          </a:stretch>
        </p:blipFill>
        <p:spPr>
          <a:xfrm rot="1183374">
            <a:off x="8289800" y="1467292"/>
            <a:ext cx="3242533" cy="4473133"/>
          </a:xfrm>
          <a:prstGeom prst="rect">
            <a:avLst/>
          </a:prstGeom>
        </p:spPr>
      </p:pic>
    </p:spTree>
    <p:extLst>
      <p:ext uri="{BB962C8B-B14F-4D97-AF65-F5344CB8AC3E}">
        <p14:creationId xmlns:p14="http://schemas.microsoft.com/office/powerpoint/2010/main" val="1660706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0"/>
            <a:ext cx="10515600" cy="1325563"/>
          </a:xfrm>
        </p:spPr>
        <p:txBody>
          <a:bodyPr/>
          <a:lstStyle/>
          <a:p>
            <a:r>
              <a:rPr lang="fr-CA" dirty="0"/>
              <a:t>Présentation du contenu</a:t>
            </a:r>
          </a:p>
        </p:txBody>
      </p:sp>
      <p:sp>
        <p:nvSpPr>
          <p:cNvPr id="3" name="Espace réservé du contenu 2"/>
          <p:cNvSpPr>
            <a:spLocks noGrp="1"/>
          </p:cNvSpPr>
          <p:nvPr>
            <p:ph idx="1"/>
          </p:nvPr>
        </p:nvSpPr>
        <p:spPr>
          <a:xfrm>
            <a:off x="838200" y="1325563"/>
            <a:ext cx="10515600" cy="4351338"/>
          </a:xfrm>
        </p:spPr>
        <p:txBody>
          <a:bodyPr>
            <a:normAutofit fontScale="85000" lnSpcReduction="20000"/>
          </a:bodyPr>
          <a:lstStyle/>
          <a:p>
            <a:r>
              <a:rPr lang="fr-CA" dirty="0">
                <a:solidFill>
                  <a:schemeClr val="accent1">
                    <a:lumMod val="75000"/>
                  </a:schemeClr>
                </a:solidFill>
              </a:rPr>
              <a:t>Évitez d’utiliser plus de 7 lignes par diapositives </a:t>
            </a:r>
            <a:r>
              <a:rPr lang="fr-CA" u="sng" dirty="0">
                <a:solidFill>
                  <a:schemeClr val="accent1">
                    <a:lumMod val="75000"/>
                  </a:schemeClr>
                </a:solidFill>
              </a:rPr>
              <a:t>(Cette diapositive est trop chargée)</a:t>
            </a:r>
          </a:p>
          <a:p>
            <a:r>
              <a:rPr lang="fr-CA" dirty="0">
                <a:solidFill>
                  <a:schemeClr val="accent1">
                    <a:lumMod val="75000"/>
                  </a:schemeClr>
                </a:solidFill>
              </a:rPr>
              <a:t>Utilisez 1 diapositive par minute de présentation (1 heure = 45 diapositives de contenu maximum pour avoir 25% du temps en interactivité)</a:t>
            </a:r>
          </a:p>
          <a:p>
            <a:r>
              <a:rPr lang="fr-CA" dirty="0">
                <a:solidFill>
                  <a:schemeClr val="accent1">
                    <a:lumMod val="75000"/>
                  </a:schemeClr>
                </a:solidFill>
              </a:rPr>
              <a:t>Évitez les animations trop lourdes</a:t>
            </a:r>
          </a:p>
          <a:p>
            <a:r>
              <a:rPr lang="fr-CA" dirty="0">
                <a:solidFill>
                  <a:schemeClr val="accent1">
                    <a:lumMod val="75000"/>
                  </a:schemeClr>
                </a:solidFill>
              </a:rPr>
              <a:t>Parlez lentement</a:t>
            </a:r>
          </a:p>
          <a:p>
            <a:pPr>
              <a:lnSpc>
                <a:spcPct val="100000"/>
              </a:lnSpc>
              <a:spcBef>
                <a:spcPts val="0"/>
              </a:spcBef>
              <a:defRPr/>
            </a:pPr>
            <a:r>
              <a:rPr lang="fr-CA" dirty="0">
                <a:solidFill>
                  <a:schemeClr val="accent1">
                    <a:lumMod val="75000"/>
                  </a:schemeClr>
                </a:solidFill>
              </a:rPr>
              <a:t>Utilisez des moyens graphiques pour </a:t>
            </a:r>
            <a:r>
              <a:rPr lang="fr-CA" dirty="0">
                <a:solidFill>
                  <a:schemeClr val="accent2">
                    <a:lumMod val="75000"/>
                  </a:schemeClr>
                </a:solidFill>
              </a:rPr>
              <a:t>mettre en évidence l’important.</a:t>
            </a:r>
          </a:p>
          <a:p>
            <a:r>
              <a:rPr lang="fr-CA" dirty="0">
                <a:solidFill>
                  <a:schemeClr val="accent1">
                    <a:lumMod val="75000"/>
                  </a:schemeClr>
                </a:solidFill>
              </a:rPr>
              <a:t>Donnez du temps pour réfléchir</a:t>
            </a:r>
          </a:p>
          <a:p>
            <a:r>
              <a:rPr lang="fr-CA" dirty="0">
                <a:solidFill>
                  <a:schemeClr val="accent1">
                    <a:lumMod val="75000"/>
                  </a:schemeClr>
                </a:solidFill>
              </a:rPr>
              <a:t>Utilisez le clavardage</a:t>
            </a:r>
          </a:p>
          <a:p>
            <a:r>
              <a:rPr lang="fr-CA" dirty="0">
                <a:solidFill>
                  <a:schemeClr val="accent1">
                    <a:lumMod val="75000"/>
                  </a:schemeClr>
                </a:solidFill>
              </a:rPr>
              <a:t>Discutez avec le modérateur pour utiliser les options d’interaction pour les sondages en direct</a:t>
            </a:r>
          </a:p>
          <a:p>
            <a:r>
              <a:rPr lang="fr-CA" dirty="0">
                <a:solidFill>
                  <a:schemeClr val="accent1">
                    <a:lumMod val="75000"/>
                  </a:schemeClr>
                </a:solidFill>
              </a:rPr>
              <a:t>N’hésitez pas à répéter plusieurs fois les messages importants.</a:t>
            </a:r>
          </a:p>
          <a:p>
            <a:endParaRPr lang="fr-CA" dirty="0">
              <a:solidFill>
                <a:schemeClr val="accent1">
                  <a:lumMod val="75000"/>
                </a:schemeClr>
              </a:solidFill>
            </a:endParaRPr>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8</a:t>
            </a:fld>
            <a:endParaRPr lang="fr-CA"/>
          </a:p>
        </p:txBody>
      </p:sp>
    </p:spTree>
    <p:extLst>
      <p:ext uri="{BB962C8B-B14F-4D97-AF65-F5344CB8AC3E}">
        <p14:creationId xmlns:p14="http://schemas.microsoft.com/office/powerpoint/2010/main" val="1768793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823CFCF3-4485-804A-A9B9-92A9FEB4BEA3}" type="slidenum">
              <a:rPr lang="fr-CA" smtClean="0"/>
              <a:t>9</a:t>
            </a:fld>
            <a:endParaRPr lang="fr-CA"/>
          </a:p>
        </p:txBody>
      </p:sp>
      <p:sp>
        <p:nvSpPr>
          <p:cNvPr id="6" name="Titre 1"/>
          <p:cNvSpPr txBox="1">
            <a:spLocks/>
          </p:cNvSpPr>
          <p:nvPr/>
        </p:nvSpPr>
        <p:spPr>
          <a:xfrm>
            <a:off x="838200" y="1729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CA" dirty="0"/>
          </a:p>
        </p:txBody>
      </p:sp>
      <p:pic>
        <p:nvPicPr>
          <p:cNvPr id="7" name="Image 6"/>
          <p:cNvPicPr>
            <a:picLocks noChangeAspect="1"/>
          </p:cNvPicPr>
          <p:nvPr/>
        </p:nvPicPr>
        <p:blipFill>
          <a:blip r:embed="rId2"/>
          <a:stretch>
            <a:fillRect/>
          </a:stretch>
        </p:blipFill>
        <p:spPr>
          <a:xfrm>
            <a:off x="3657600" y="1384693"/>
            <a:ext cx="4041704" cy="4753936"/>
          </a:xfrm>
          <a:prstGeom prst="rect">
            <a:avLst/>
          </a:prstGeom>
        </p:spPr>
      </p:pic>
      <p:sp>
        <p:nvSpPr>
          <p:cNvPr id="8" name="Rectangle 7"/>
          <p:cNvSpPr/>
          <p:nvPr/>
        </p:nvSpPr>
        <p:spPr>
          <a:xfrm>
            <a:off x="2908748" y="132423"/>
            <a:ext cx="6096000" cy="1200329"/>
          </a:xfrm>
          <a:prstGeom prst="rect">
            <a:avLst/>
          </a:prstGeom>
        </p:spPr>
        <p:txBody>
          <a:bodyPr>
            <a:spAutoFit/>
          </a:bodyPr>
          <a:lstStyle/>
          <a:p>
            <a:r>
              <a:rPr lang="fr-FR" b="1" dirty="0"/>
              <a:t>"The </a:t>
            </a:r>
            <a:r>
              <a:rPr lang="fr-FR" b="1" dirty="0" err="1"/>
              <a:t>Diet</a:t>
            </a:r>
            <a:r>
              <a:rPr lang="fr-FR" b="1" dirty="0"/>
              <a:t> of the </a:t>
            </a:r>
            <a:r>
              <a:rPr lang="fr-FR" b="1" dirty="0" err="1"/>
              <a:t>World’s</a:t>
            </a:r>
            <a:r>
              <a:rPr lang="fr-FR" b="1" dirty="0"/>
              <a:t> </a:t>
            </a:r>
            <a:r>
              <a:rPr lang="fr-FR" b="1" dirty="0" err="1"/>
              <a:t>Longest-Lived</a:t>
            </a:r>
            <a:r>
              <a:rPr lang="fr-FR" b="1" dirty="0"/>
              <a:t> People and </a:t>
            </a:r>
            <a:r>
              <a:rPr lang="fr-FR" b="1" dirty="0" err="1"/>
              <a:t>Its</a:t>
            </a:r>
            <a:r>
              <a:rPr lang="fr-FR" b="1" dirty="0"/>
              <a:t> </a:t>
            </a:r>
            <a:r>
              <a:rPr lang="fr-FR" b="1" dirty="0" err="1"/>
              <a:t>Potential</a:t>
            </a:r>
            <a:r>
              <a:rPr lang="fr-FR" b="1" dirty="0"/>
              <a:t> Impact on </a:t>
            </a:r>
            <a:r>
              <a:rPr lang="fr-FR" b="1" dirty="0" err="1"/>
              <a:t>Morbidity</a:t>
            </a:r>
            <a:r>
              <a:rPr lang="fr-FR" b="1" dirty="0"/>
              <a:t> and Life </a:t>
            </a:r>
            <a:r>
              <a:rPr lang="fr-FR" b="1" dirty="0" err="1"/>
              <a:t>Span</a:t>
            </a:r>
            <a:r>
              <a:rPr lang="fr-FR" b="1" dirty="0"/>
              <a:t>" JOURNAL: </a:t>
            </a:r>
            <a:r>
              <a:rPr lang="fr-FR" b="1" dirty="0" err="1"/>
              <a:t>Annals</a:t>
            </a:r>
            <a:r>
              <a:rPr lang="fr-FR" b="1" dirty="0"/>
              <a:t> of the </a:t>
            </a:r>
            <a:r>
              <a:rPr lang="fr-FR" b="1" dirty="0" err="1"/>
              <a:t>Academy</a:t>
            </a:r>
            <a:r>
              <a:rPr lang="fr-FR" b="1" dirty="0"/>
              <a:t> of Sciences - Volume 1114: 434–455 (2007).</a:t>
            </a:r>
          </a:p>
        </p:txBody>
      </p:sp>
      <p:sp>
        <p:nvSpPr>
          <p:cNvPr id="10" name="ZoneTexte 9"/>
          <p:cNvSpPr txBox="1"/>
          <p:nvPr/>
        </p:nvSpPr>
        <p:spPr>
          <a:xfrm rot="19864914">
            <a:off x="654318" y="2480666"/>
            <a:ext cx="10883364" cy="1862048"/>
          </a:xfrm>
          <a:prstGeom prst="rect">
            <a:avLst/>
          </a:prstGeom>
          <a:noFill/>
        </p:spPr>
        <p:txBody>
          <a:bodyPr wrap="none" rtlCol="0">
            <a:spAutoFit/>
          </a:bodyPr>
          <a:lstStyle/>
          <a:p>
            <a:r>
              <a:rPr lang="fr-CA" sz="11500" b="1">
                <a:ln w="10160">
                  <a:solidFill>
                    <a:schemeClr val="accent5"/>
                  </a:solidFill>
                  <a:prstDash val="solid"/>
                </a:ln>
                <a:noFill/>
                <a:effectLst>
                  <a:outerShdw blurRad="38100" dist="22860" dir="5400000" algn="tl" rotWithShape="0">
                    <a:srgbClr val="000000">
                      <a:alpha val="30000"/>
                    </a:srgbClr>
                  </a:outerShdw>
                </a:effectLst>
              </a:rPr>
              <a:t>Mauvais </a:t>
            </a:r>
            <a:r>
              <a:rPr lang="fr-CA" sz="11500" b="1" dirty="0">
                <a:ln w="10160">
                  <a:solidFill>
                    <a:schemeClr val="accent5"/>
                  </a:solidFill>
                  <a:prstDash val="solid"/>
                </a:ln>
                <a:noFill/>
                <a:effectLst>
                  <a:outerShdw blurRad="38100" dist="22860" dir="5400000" algn="tl" rotWithShape="0">
                    <a:srgbClr val="000000">
                      <a:alpha val="30000"/>
                    </a:srgbClr>
                  </a:outerShdw>
                </a:effectLst>
              </a:rPr>
              <a:t>exemple</a:t>
            </a:r>
          </a:p>
        </p:txBody>
      </p:sp>
    </p:spTree>
    <p:extLst>
      <p:ext uri="{BB962C8B-B14F-4D97-AF65-F5344CB8AC3E}">
        <p14:creationId xmlns:p14="http://schemas.microsoft.com/office/powerpoint/2010/main" val="73070742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45E2AD7233E14690B1E090A07E8193" ma:contentTypeVersion="14" ma:contentTypeDescription="Crée un document." ma:contentTypeScope="" ma:versionID="b80f4e58e717834e42a343bb8a6606b4">
  <xsd:schema xmlns:xsd="http://www.w3.org/2001/XMLSchema" xmlns:xs="http://www.w3.org/2001/XMLSchema" xmlns:p="http://schemas.microsoft.com/office/2006/metadata/properties" xmlns:ns3="8cd4c67b-7d0b-4615-9f73-f433ba015a17" xmlns:ns4="977742b5-6af5-43ae-b136-9c4b367c320c" targetNamespace="http://schemas.microsoft.com/office/2006/metadata/properties" ma:root="true" ma:fieldsID="79cc9ce94ca7bd3be680ee1b9f288bb2" ns3:_="" ns4:_="">
    <xsd:import namespace="8cd4c67b-7d0b-4615-9f73-f433ba015a17"/>
    <xsd:import namespace="977742b5-6af5-43ae-b136-9c4b367c320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d4c67b-7d0b-4615-9f73-f433ba015a17"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7742b5-6af5-43ae-b136-9c4b367c320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2A1CD0-B69D-4FB9-9A4E-CE31B195DAD7}">
  <ds:schemaRefs>
    <ds:schemaRef ds:uri="8cd4c67b-7d0b-4615-9f73-f433ba015a17"/>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977742b5-6af5-43ae-b136-9c4b367c320c"/>
    <ds:schemaRef ds:uri="http://www.w3.org/XML/1998/namespace"/>
    <ds:schemaRef ds:uri="http://purl.org/dc/dcmitype/"/>
  </ds:schemaRefs>
</ds:datastoreItem>
</file>

<file path=customXml/itemProps2.xml><?xml version="1.0" encoding="utf-8"?>
<ds:datastoreItem xmlns:ds="http://schemas.openxmlformats.org/officeDocument/2006/customXml" ds:itemID="{1346E9E5-F462-4950-A42E-CB1955BC4E36}">
  <ds:schemaRefs>
    <ds:schemaRef ds:uri="http://schemas.microsoft.com/sharepoint/v3/contenttype/forms"/>
  </ds:schemaRefs>
</ds:datastoreItem>
</file>

<file path=customXml/itemProps3.xml><?xml version="1.0" encoding="utf-8"?>
<ds:datastoreItem xmlns:ds="http://schemas.openxmlformats.org/officeDocument/2006/customXml" ds:itemID="{C6E2C3C4-6637-4F51-B981-5A6BE73239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d4c67b-7d0b-4615-9f73-f433ba015a17"/>
    <ds:schemaRef ds:uri="977742b5-6af5-43ae-b136-9c4b367c32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480</TotalTime>
  <Words>1352</Words>
  <Application>Microsoft Office PowerPoint</Application>
  <PresentationFormat>Grand écran</PresentationFormat>
  <Paragraphs>159</Paragraphs>
  <Slides>17</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Arial</vt:lpstr>
      <vt:lpstr>Arial Black</vt:lpstr>
      <vt:lpstr>Calibri</vt:lpstr>
      <vt:lpstr>Calibri Light</vt:lpstr>
      <vt:lpstr>Times</vt:lpstr>
      <vt:lpstr>Wingdings</vt:lpstr>
      <vt:lpstr>Thème Office</vt:lpstr>
      <vt:lpstr>Titre   Sous-titre</vt:lpstr>
      <vt:lpstr>Présentation PowerPoint</vt:lpstr>
      <vt:lpstr>Présentation PowerPoint</vt:lpstr>
      <vt:lpstr>Présentation PowerPoint</vt:lpstr>
      <vt:lpstr>Objectifs</vt:lpstr>
      <vt:lpstr>Plan de la présentation</vt:lpstr>
      <vt:lpstr>Mise en situation</vt:lpstr>
      <vt:lpstr>Présentation du contenu</vt:lpstr>
      <vt:lpstr>Présentation PowerPoint</vt:lpstr>
      <vt:lpstr>Présentation PowerPoint</vt:lpstr>
      <vt:lpstr>Données scientifiques basées sur les évidences</vt:lpstr>
      <vt:lpstr>Présentation PowerPoint</vt:lpstr>
      <vt:lpstr>Activité de DPC = Soutenir le changement</vt:lpstr>
      <vt:lpstr>Portez une attention particulière au confort pédagogique de vos apprenant(e)s et à la pertinence des contenus au regard du public cible</vt:lpstr>
      <vt:lpstr>Messages clés</vt:lpstr>
      <vt:lpstr>Bibliographie/Remerciements</vt:lpstr>
      <vt:lpstr>Ressources pour les conférenciers et conférencières.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dc:title>
  <dc:creator>Jobin Vincent</dc:creator>
  <cp:lastModifiedBy>Jean-Francois Alain</cp:lastModifiedBy>
  <cp:revision>62</cp:revision>
  <dcterms:created xsi:type="dcterms:W3CDTF">2020-05-01T05:51:24Z</dcterms:created>
  <dcterms:modified xsi:type="dcterms:W3CDTF">2025-03-26T14:42:33Z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0x0101009845E2AD7233E14690B1E090A07E8193</vt:lpwstr>
  </property>
</Properties>
</file>